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1"/>
  </p:notesMasterIdLst>
  <p:sldIdLst>
    <p:sldId id="256" r:id="rId2"/>
    <p:sldId id="259" r:id="rId3"/>
    <p:sldId id="267" r:id="rId4"/>
    <p:sldId id="268" r:id="rId5"/>
    <p:sldId id="260" r:id="rId6"/>
    <p:sldId id="263" r:id="rId7"/>
    <p:sldId id="257" r:id="rId8"/>
    <p:sldId id="266" r:id="rId9"/>
    <p:sldId id="269" r:id="rId10"/>
    <p:sldId id="297" r:id="rId11"/>
    <p:sldId id="270" r:id="rId12"/>
    <p:sldId id="258" r:id="rId13"/>
    <p:sldId id="261" r:id="rId14"/>
    <p:sldId id="264" r:id="rId15"/>
    <p:sldId id="265" r:id="rId16"/>
    <p:sldId id="271" r:id="rId17"/>
    <p:sldId id="272" r:id="rId18"/>
    <p:sldId id="275" r:id="rId19"/>
    <p:sldId id="296" r:id="rId20"/>
    <p:sldId id="273" r:id="rId21"/>
    <p:sldId id="276" r:id="rId22"/>
    <p:sldId id="274" r:id="rId23"/>
    <p:sldId id="306" r:id="rId24"/>
    <p:sldId id="278" r:id="rId25"/>
    <p:sldId id="277" r:id="rId26"/>
    <p:sldId id="298" r:id="rId27"/>
    <p:sldId id="279" r:id="rId28"/>
    <p:sldId id="285" r:id="rId29"/>
    <p:sldId id="299" r:id="rId30"/>
    <p:sldId id="282" r:id="rId31"/>
    <p:sldId id="289" r:id="rId32"/>
    <p:sldId id="280" r:id="rId33"/>
    <p:sldId id="290" r:id="rId34"/>
    <p:sldId id="281" r:id="rId35"/>
    <p:sldId id="300" r:id="rId36"/>
    <p:sldId id="283" r:id="rId37"/>
    <p:sldId id="292" r:id="rId38"/>
    <p:sldId id="293" r:id="rId39"/>
    <p:sldId id="286" r:id="rId40"/>
    <p:sldId id="287" r:id="rId41"/>
    <p:sldId id="284" r:id="rId42"/>
    <p:sldId id="291" r:id="rId43"/>
    <p:sldId id="294" r:id="rId44"/>
    <p:sldId id="288" r:id="rId45"/>
    <p:sldId id="295" r:id="rId46"/>
    <p:sldId id="301" r:id="rId47"/>
    <p:sldId id="302" r:id="rId48"/>
    <p:sldId id="303" r:id="rId49"/>
    <p:sldId id="304" r:id="rId50"/>
    <p:sldId id="305" r:id="rId51"/>
    <p:sldId id="317" r:id="rId52"/>
    <p:sldId id="318" r:id="rId53"/>
    <p:sldId id="309" r:id="rId54"/>
    <p:sldId id="308" r:id="rId55"/>
    <p:sldId id="311" r:id="rId56"/>
    <p:sldId id="380" r:id="rId57"/>
    <p:sldId id="381" r:id="rId58"/>
    <p:sldId id="312" r:id="rId59"/>
    <p:sldId id="310" r:id="rId60"/>
    <p:sldId id="382" r:id="rId61"/>
    <p:sldId id="383" r:id="rId62"/>
    <p:sldId id="313" r:id="rId63"/>
    <p:sldId id="314" r:id="rId64"/>
    <p:sldId id="315" r:id="rId65"/>
    <p:sldId id="316" r:id="rId66"/>
    <p:sldId id="319" r:id="rId67"/>
    <p:sldId id="320" r:id="rId68"/>
    <p:sldId id="321" r:id="rId69"/>
    <p:sldId id="323" r:id="rId70"/>
    <p:sldId id="324" r:id="rId71"/>
    <p:sldId id="379" r:id="rId72"/>
    <p:sldId id="325" r:id="rId73"/>
    <p:sldId id="326" r:id="rId74"/>
    <p:sldId id="327" r:id="rId75"/>
    <p:sldId id="322" r:id="rId76"/>
    <p:sldId id="328" r:id="rId77"/>
    <p:sldId id="329" r:id="rId78"/>
    <p:sldId id="330" r:id="rId79"/>
    <p:sldId id="386" r:id="rId80"/>
    <p:sldId id="387" r:id="rId81"/>
    <p:sldId id="388" r:id="rId82"/>
    <p:sldId id="389" r:id="rId83"/>
    <p:sldId id="390" r:id="rId84"/>
    <p:sldId id="384" r:id="rId85"/>
    <p:sldId id="385" r:id="rId86"/>
    <p:sldId id="378" r:id="rId87"/>
    <p:sldId id="398" r:id="rId88"/>
    <p:sldId id="399" r:id="rId89"/>
    <p:sldId id="400" r:id="rId90"/>
    <p:sldId id="394" r:id="rId91"/>
    <p:sldId id="395" r:id="rId92"/>
    <p:sldId id="396" r:id="rId93"/>
    <p:sldId id="397" r:id="rId94"/>
    <p:sldId id="393" r:id="rId95"/>
    <p:sldId id="392" r:id="rId96"/>
    <p:sldId id="406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91" r:id="rId107"/>
    <p:sldId id="340" r:id="rId108"/>
    <p:sldId id="341" r:id="rId109"/>
    <p:sldId id="360" r:id="rId110"/>
    <p:sldId id="401" r:id="rId111"/>
    <p:sldId id="402" r:id="rId112"/>
    <p:sldId id="362" r:id="rId113"/>
    <p:sldId id="403" r:id="rId114"/>
    <p:sldId id="405" r:id="rId115"/>
    <p:sldId id="404" r:id="rId116"/>
    <p:sldId id="342" r:id="rId117"/>
    <p:sldId id="343" r:id="rId118"/>
    <p:sldId id="344" r:id="rId119"/>
    <p:sldId id="345" r:id="rId120"/>
    <p:sldId id="346" r:id="rId121"/>
    <p:sldId id="347" r:id="rId122"/>
    <p:sldId id="348" r:id="rId123"/>
    <p:sldId id="349" r:id="rId124"/>
    <p:sldId id="350" r:id="rId125"/>
    <p:sldId id="351" r:id="rId126"/>
    <p:sldId id="352" r:id="rId127"/>
    <p:sldId id="353" r:id="rId128"/>
    <p:sldId id="354" r:id="rId129"/>
    <p:sldId id="355" r:id="rId130"/>
    <p:sldId id="356" r:id="rId131"/>
    <p:sldId id="357" r:id="rId132"/>
    <p:sldId id="358" r:id="rId133"/>
    <p:sldId id="359" r:id="rId134"/>
    <p:sldId id="361" r:id="rId135"/>
    <p:sldId id="363" r:id="rId136"/>
    <p:sldId id="364" r:id="rId137"/>
    <p:sldId id="365" r:id="rId138"/>
    <p:sldId id="366" r:id="rId139"/>
    <p:sldId id="367" r:id="rId140"/>
    <p:sldId id="368" r:id="rId141"/>
    <p:sldId id="369" r:id="rId142"/>
    <p:sldId id="370" r:id="rId143"/>
    <p:sldId id="371" r:id="rId144"/>
    <p:sldId id="372" r:id="rId145"/>
    <p:sldId id="373" r:id="rId146"/>
    <p:sldId id="374" r:id="rId147"/>
    <p:sldId id="375" r:id="rId148"/>
    <p:sldId id="376" r:id="rId149"/>
    <p:sldId id="377" r:id="rId1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ECF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 autoAdjust="0"/>
    <p:restoredTop sz="94660" autoAdjust="0"/>
  </p:normalViewPr>
  <p:slideViewPr>
    <p:cSldViewPr>
      <p:cViewPr varScale="1">
        <p:scale>
          <a:sx n="85" d="100"/>
          <a:sy n="85" d="100"/>
        </p:scale>
        <p:origin x="-1382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3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ter\Desktop\&#1044;&#1072;&#1085;&#1080;&#1080;&#1083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1\Downloads\&#1057;&#1087;&#1086;&#1089;&#1086;&#1073;&#1085;&#1086;&#1089;&#1090;&#1100;%20&#1082;%20&#1074;&#1099;&#1078;&#1080;&#1074;&#1072;&#1085;&#1080;&#1102;%20(3)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1\Downloads\&#1057;&#1087;&#1086;&#1089;&#1086;&#1073;&#1085;&#1086;&#1089;&#1090;&#1100;%20&#1082;%20&#1074;&#1099;&#1078;&#1080;&#1074;&#1072;&#1085;&#1080;&#1102;%20(3).xls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76;&#1083;&#1103;%20&#1042;&#1072;&#1083;&#1077;&#1088;&#109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Совокупная национальная мощь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296296296296294E-3"/>
                  <c:y val="-1.130572386543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728395061728392E-3"/>
                  <c:y val="-1.130572386543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296296296296294E-3"/>
                  <c:y val="-1.130572386543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802469135802469E-2"/>
                  <c:y val="-1.130590190833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294E-3"/>
                  <c:y val="-1.3567046681422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2592592592592587E-3"/>
                  <c:y val="-1.8089158184703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1728395061727264E-3"/>
                  <c:y val="-6.7834343192636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7.716049382716049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802469135802356E-2"/>
                  <c:y val="-1.130572386543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345679012345678E-2"/>
                  <c:y val="-1.1305723865439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КНР</c:v>
                </c:pt>
                <c:pt idx="1">
                  <c:v>США</c:v>
                </c:pt>
                <c:pt idx="2">
                  <c:v>Индия</c:v>
                </c:pt>
                <c:pt idx="3">
                  <c:v>Россия</c:v>
                </c:pt>
                <c:pt idx="4">
                  <c:v>Германия</c:v>
                </c:pt>
                <c:pt idx="5">
                  <c:v>Франция</c:v>
                </c:pt>
                <c:pt idx="6">
                  <c:v>Бразилия</c:v>
                </c:pt>
                <c:pt idx="7">
                  <c:v>Великобритания</c:v>
                </c:pt>
                <c:pt idx="8">
                  <c:v>Япония</c:v>
                </c:pt>
                <c:pt idx="9">
                  <c:v>Италия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0.33100000000000002</c:v>
                </c:pt>
                <c:pt idx="1">
                  <c:v>0.32400000000000001</c:v>
                </c:pt>
                <c:pt idx="2">
                  <c:v>0.24</c:v>
                </c:pt>
                <c:pt idx="3">
                  <c:v>0.19500000000000001</c:v>
                </c:pt>
                <c:pt idx="4">
                  <c:v>0.14799999999999999</c:v>
                </c:pt>
                <c:pt idx="5">
                  <c:v>0.14000000000000001</c:v>
                </c:pt>
                <c:pt idx="6">
                  <c:v>0.13900000000000001</c:v>
                </c:pt>
                <c:pt idx="7">
                  <c:v>0.13900000000000001</c:v>
                </c:pt>
                <c:pt idx="8">
                  <c:v>0.13700000000000001</c:v>
                </c:pt>
                <c:pt idx="9">
                  <c:v>0.111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53205504"/>
        <c:axId val="108153664"/>
        <c:axId val="0"/>
      </c:bar3DChart>
      <c:catAx>
        <c:axId val="53205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8153664"/>
        <c:crosses val="autoZero"/>
        <c:auto val="1"/>
        <c:lblAlgn val="ctr"/>
        <c:lblOffset val="100"/>
        <c:noMultiLvlLbl val="0"/>
      </c:catAx>
      <c:valAx>
        <c:axId val="10815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53205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381780402449694"/>
          <c:y val="0.87665510561179849"/>
          <c:w val="0.37699383931175268"/>
          <c:h val="0.123344894388201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36510.5</c:v>
                </c:pt>
                <c:pt idx="1">
                  <c:v>57448.3</c:v>
                </c:pt>
                <c:pt idx="2">
                  <c:v>57479.4</c:v>
                </c:pt>
                <c:pt idx="3">
                  <c:v>85184.6</c:v>
                </c:pt>
                <c:pt idx="4">
                  <c:v>95515.5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3">
                  <c:v>1.8</c:v>
                </c:pt>
                <c:pt idx="4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691648"/>
        <c:axId val="88232448"/>
      </c:barChart>
      <c:catAx>
        <c:axId val="8969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232448"/>
        <c:crosses val="autoZero"/>
        <c:auto val="1"/>
        <c:lblAlgn val="ctr"/>
        <c:lblOffset val="100"/>
        <c:noMultiLvlLbl val="0"/>
      </c:catAx>
      <c:valAx>
        <c:axId val="8823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691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Участники евразийской интеграции</c:v>
          </c:tx>
          <c:invertIfNegative val="0"/>
          <c:cat>
            <c:strRef>
              <c:f>Лист1!$C$3:$C$10</c:f>
              <c:strCache>
                <c:ptCount val="8"/>
                <c:pt idx="0">
                  <c:v>РФ и Украина</c:v>
                </c:pt>
                <c:pt idx="1">
                  <c:v>Казахстан и Грузия</c:v>
                </c:pt>
                <c:pt idx="2">
                  <c:v>Беларусь и Молдавия</c:v>
                </c:pt>
                <c:pt idx="3">
                  <c:v>Республика Армения</c:v>
                </c:pt>
                <c:pt idx="4">
                  <c:v>Киргизская Республика</c:v>
                </c:pt>
                <c:pt idx="5">
                  <c:v>Украина</c:v>
                </c:pt>
                <c:pt idx="6">
                  <c:v>Грузия</c:v>
                </c:pt>
                <c:pt idx="7">
                  <c:v>Молдавия</c:v>
                </c:pt>
              </c:strCache>
            </c:strRef>
          </c:cat>
          <c:val>
            <c:numRef>
              <c:f>Лист1!$D$3:$D$7</c:f>
              <c:numCache>
                <c:formatCode>_-* #,##0_р_._-;\-* #,##0_р_._-;_-* "-"??_р_._-;_-@_-</c:formatCode>
                <c:ptCount val="5"/>
                <c:pt idx="0">
                  <c:v>25208</c:v>
                </c:pt>
                <c:pt idx="1">
                  <c:v>23214</c:v>
                </c:pt>
                <c:pt idx="2">
                  <c:v>17620</c:v>
                </c:pt>
                <c:pt idx="3">
                  <c:v>7776</c:v>
                </c:pt>
                <c:pt idx="4">
                  <c:v>3213</c:v>
                </c:pt>
              </c:numCache>
            </c:numRef>
          </c:val>
        </c:ser>
        <c:ser>
          <c:idx val="1"/>
          <c:order val="1"/>
          <c:tx>
            <c:v>Участники ассоциации с Европейским союзом</c:v>
          </c:tx>
          <c:invertIfNegative val="0"/>
          <c:cat>
            <c:strRef>
              <c:f>Лист1!$C$3:$C$10</c:f>
              <c:strCache>
                <c:ptCount val="8"/>
                <c:pt idx="0">
                  <c:v>РФ и Украина</c:v>
                </c:pt>
                <c:pt idx="1">
                  <c:v>Казахстан и Грузия</c:v>
                </c:pt>
                <c:pt idx="2">
                  <c:v>Беларусь и Молдавия</c:v>
                </c:pt>
                <c:pt idx="3">
                  <c:v>Республика Армения</c:v>
                </c:pt>
                <c:pt idx="4">
                  <c:v>Киргизская Республика</c:v>
                </c:pt>
                <c:pt idx="5">
                  <c:v>Украина</c:v>
                </c:pt>
                <c:pt idx="6">
                  <c:v>Грузия</c:v>
                </c:pt>
                <c:pt idx="7">
                  <c:v>Молдавия</c:v>
                </c:pt>
              </c:strCache>
            </c:strRef>
          </c:cat>
          <c:val>
            <c:numRef>
              <c:f>Лист1!$D$8:$D$10</c:f>
              <c:numCache>
                <c:formatCode>General</c:formatCode>
                <c:ptCount val="3"/>
                <c:pt idx="0">
                  <c:v>8790</c:v>
                </c:pt>
                <c:pt idx="1">
                  <c:v>7160</c:v>
                </c:pt>
                <c:pt idx="2">
                  <c:v>4671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863552"/>
        <c:axId val="98178688"/>
      </c:barChart>
      <c:catAx>
        <c:axId val="107863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ru-RU"/>
          </a:p>
        </c:txPr>
        <c:crossAx val="98178688"/>
        <c:crosses val="autoZero"/>
        <c:auto val="1"/>
        <c:lblAlgn val="ctr"/>
        <c:lblOffset val="100"/>
        <c:noMultiLvlLbl val="0"/>
      </c:catAx>
      <c:valAx>
        <c:axId val="98178688"/>
        <c:scaling>
          <c:orientation val="minMax"/>
        </c:scaling>
        <c:delete val="0"/>
        <c:axPos val="l"/>
        <c:majorGridlines/>
        <c:numFmt formatCode="_-* #,##0_р_._-;\-* #,##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786355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Совокупная национальная мощь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КНР</c:v>
                </c:pt>
                <c:pt idx="1">
                  <c:v>США</c:v>
                </c:pt>
                <c:pt idx="2">
                  <c:v>Индия</c:v>
                </c:pt>
                <c:pt idx="3">
                  <c:v>Россия</c:v>
                </c:pt>
                <c:pt idx="4">
                  <c:v>Германия</c:v>
                </c:pt>
                <c:pt idx="5">
                  <c:v>Франция</c:v>
                </c:pt>
                <c:pt idx="6">
                  <c:v>Бразилия</c:v>
                </c:pt>
                <c:pt idx="7">
                  <c:v>Великобритания</c:v>
                </c:pt>
                <c:pt idx="8">
                  <c:v>Япония</c:v>
                </c:pt>
                <c:pt idx="9">
                  <c:v>Италия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0.33100000000000002</c:v>
                </c:pt>
                <c:pt idx="1">
                  <c:v>0.32400000000000001</c:v>
                </c:pt>
                <c:pt idx="2">
                  <c:v>0.24</c:v>
                </c:pt>
                <c:pt idx="3">
                  <c:v>0.19500000000000001</c:v>
                </c:pt>
                <c:pt idx="4">
                  <c:v>0.14799999999999999</c:v>
                </c:pt>
                <c:pt idx="5">
                  <c:v>0.14000000000000001</c:v>
                </c:pt>
                <c:pt idx="6">
                  <c:v>0.13900000000000001</c:v>
                </c:pt>
                <c:pt idx="7">
                  <c:v>0.13900000000000001</c:v>
                </c:pt>
                <c:pt idx="8">
                  <c:v>0.13700000000000001</c:v>
                </c:pt>
                <c:pt idx="9">
                  <c:v>0.111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49917440"/>
        <c:axId val="104584256"/>
        <c:axId val="0"/>
      </c:bar3DChart>
      <c:catAx>
        <c:axId val="499174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584256"/>
        <c:crosses val="autoZero"/>
        <c:auto val="1"/>
        <c:lblAlgn val="ctr"/>
        <c:lblOffset val="100"/>
        <c:noMultiLvlLbl val="0"/>
      </c:catAx>
      <c:valAx>
        <c:axId val="10458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49917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381780402449694"/>
          <c:y val="0.87665510561179849"/>
          <c:w val="0.37699383931175268"/>
          <c:h val="0.123344894388201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70100612423449"/>
          <c:y val="0.12361063562706835"/>
          <c:w val="0.36520931758530184"/>
          <c:h val="0.66518664333624966"/>
        </c:manualLayout>
      </c:layout>
      <c:radarChart>
        <c:radarStyle val="filled"/>
        <c:varyColors val="0"/>
        <c:ser>
          <c:idx val="2"/>
          <c:order val="0"/>
          <c:tx>
            <c:v>Оптимальная зона</c:v>
          </c:tx>
          <c:spPr>
            <a:solidFill>
              <a:schemeClr val="accent3">
                <a:lumMod val="60000"/>
                <a:lumOff val="40000"/>
              </a:schemeClr>
            </a:solidFill>
            <a:ln w="0">
              <a:noFill/>
              <a:prstDash val="dash"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Данные!$I$2:$I$9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3"/>
          <c:order val="1"/>
          <c:tx>
            <c:v>Удовлетворительная</c:v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Данные!$H$2:$H$9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</c:ser>
        <c:ser>
          <c:idx val="1"/>
          <c:order val="2"/>
          <c:tx>
            <c:v>Критческая</c:v>
          </c:tx>
          <c:spPr>
            <a:solidFill>
              <a:srgbClr val="FF0000"/>
            </a:solidFill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Данные!$E$2:$E$9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</c:numCache>
            </c:numRef>
          </c:val>
        </c:ser>
        <c:ser>
          <c:idx val="0"/>
          <c:order val="3"/>
          <c:spPr>
            <a:no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6.4413012080783288E-2"/>
                  <c:y val="-9.8744738346511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01172091989779"/>
                  <c:y val="1.6457071942935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6061778159914611"/>
                  <c:y val="4.1862559017596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5446001168952254"/>
                  <c:y val="-1.214394815178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6410012414079594"/>
                  <c:y val="0.25445181346114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2770814112441613"/>
                  <c:y val="9.3086046031514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2606413297073271"/>
                  <c:y val="4.3930313390598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27593117672915568"/>
                  <c:y val="-8.2911625750490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Данные!$B$2:$B$9</c:f>
              <c:strCache>
                <c:ptCount val="8"/>
                <c:pt idx="0">
                  <c:v>Общая оценка            .</c:v>
                </c:pt>
                <c:pt idx="1">
                  <c:v>Географические условия</c:v>
                </c:pt>
                <c:pt idx="2">
                  <c:v>Численность населения</c:v>
                </c:pt>
                <c:pt idx="3">
                  <c:v>Природные ресурсы</c:v>
                </c:pt>
                <c:pt idx="4">
                  <c:v>Экономическая мощь</c:v>
                </c:pt>
                <c:pt idx="5">
                  <c:v>Оборонительные силы</c:v>
                </c:pt>
                <c:pt idx="6">
                  <c:v>Национальная мораль</c:v>
                </c:pt>
                <c:pt idx="7">
                  <c:v>Дипломатия и сотрудничество в области обороны</c:v>
                </c:pt>
              </c:strCache>
            </c:strRef>
          </c:cat>
          <c:val>
            <c:numRef>
              <c:f>Данные!$C$2:$C$9</c:f>
              <c:numCache>
                <c:formatCode>General</c:formatCode>
                <c:ptCount val="8"/>
                <c:pt idx="0">
                  <c:v>58.9</c:v>
                </c:pt>
                <c:pt idx="1">
                  <c:v>100</c:v>
                </c:pt>
                <c:pt idx="2">
                  <c:v>45</c:v>
                </c:pt>
                <c:pt idx="3">
                  <c:v>95.7</c:v>
                </c:pt>
                <c:pt idx="4">
                  <c:v>6.14</c:v>
                </c:pt>
                <c:pt idx="5">
                  <c:v>45.9</c:v>
                </c:pt>
                <c:pt idx="6">
                  <c:v>76</c:v>
                </c:pt>
                <c:pt idx="7">
                  <c:v>46.3</c:v>
                </c:pt>
              </c:numCache>
            </c:numRef>
          </c:val>
        </c:ser>
        <c:ser>
          <c:idx val="4"/>
          <c:order val="4"/>
          <c:tx>
            <c:v>Неудовлетворительная</c:v>
          </c:tx>
          <c:spPr>
            <a:solidFill>
              <a:srgbClr val="FFFF99"/>
            </a:solidFill>
            <a:ln w="25400">
              <a:noFill/>
            </a:ln>
          </c:spPr>
          <c:val>
            <c:numRef>
              <c:f>Данные!$G$2:$G$9</c:f>
              <c:numCache>
                <c:formatCode>General</c:formatCode>
                <c:ptCount val="8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</c:numCache>
            </c:numRef>
          </c:val>
        </c:ser>
        <c:ser>
          <c:idx val="5"/>
          <c:order val="5"/>
          <c:tx>
            <c:v>Опасная</c:v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Данные!$F$2:$F$9</c:f>
              <c:numCache>
                <c:formatCode>General</c:formatCode>
                <c:ptCount val="8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</c:numCache>
            </c:numRef>
          </c:val>
        </c:ser>
        <c:ser>
          <c:idx val="6"/>
          <c:order val="6"/>
          <c:tx>
            <c:v>Критическая</c:v>
          </c:tx>
          <c:spPr>
            <a:solidFill>
              <a:srgbClr val="FF7C80"/>
            </a:solidFill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Данные!$E$2:$E$9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</c:numCache>
            </c:numRef>
          </c:val>
        </c:ser>
        <c:ser>
          <c:idx val="7"/>
          <c:order val="7"/>
          <c:tx>
            <c:v>Кривая</c:v>
          </c:tx>
          <c:spPr>
            <a:noFill/>
            <a:ln w="28575">
              <a:solidFill>
                <a:srgbClr val="0070C0"/>
              </a:solidFill>
            </a:ln>
            <a:effectLst/>
          </c:spPr>
          <c:cat>
            <c:strRef>
              <c:f>Данные!$B$2:$B$9</c:f>
              <c:strCache>
                <c:ptCount val="8"/>
                <c:pt idx="0">
                  <c:v>Общая оценка            .</c:v>
                </c:pt>
                <c:pt idx="1">
                  <c:v>Географические условия</c:v>
                </c:pt>
                <c:pt idx="2">
                  <c:v>Численность населения</c:v>
                </c:pt>
                <c:pt idx="3">
                  <c:v>Природные ресурсы</c:v>
                </c:pt>
                <c:pt idx="4">
                  <c:v>Экономическая мощь</c:v>
                </c:pt>
                <c:pt idx="5">
                  <c:v>Оборонительные силы</c:v>
                </c:pt>
                <c:pt idx="6">
                  <c:v>Национальная мораль</c:v>
                </c:pt>
                <c:pt idx="7">
                  <c:v>Дипломатия и сотрудничество в области обороны</c:v>
                </c:pt>
              </c:strCache>
            </c:strRef>
          </c:cat>
          <c:val>
            <c:numRef>
              <c:f>Данные!$C$2:$C$9</c:f>
              <c:numCache>
                <c:formatCode>General</c:formatCode>
                <c:ptCount val="8"/>
                <c:pt idx="0">
                  <c:v>58.9</c:v>
                </c:pt>
                <c:pt idx="1">
                  <c:v>100</c:v>
                </c:pt>
                <c:pt idx="2">
                  <c:v>45</c:v>
                </c:pt>
                <c:pt idx="3">
                  <c:v>95.7</c:v>
                </c:pt>
                <c:pt idx="4">
                  <c:v>6.14</c:v>
                </c:pt>
                <c:pt idx="5">
                  <c:v>45.9</c:v>
                </c:pt>
                <c:pt idx="6">
                  <c:v>76</c:v>
                </c:pt>
                <c:pt idx="7">
                  <c:v>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90752"/>
        <c:axId val="107208704"/>
      </c:radarChart>
      <c:catAx>
        <c:axId val="110090752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7208704"/>
        <c:crosses val="autoZero"/>
        <c:auto val="0"/>
        <c:lblAlgn val="ctr"/>
        <c:lblOffset val="100"/>
        <c:noMultiLvlLbl val="0"/>
      </c:catAx>
      <c:valAx>
        <c:axId val="10720870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high"/>
        <c:spPr>
          <a:ln>
            <a:prstDash val="dash"/>
          </a:ln>
        </c:spPr>
        <c:txPr>
          <a:bodyPr anchor="ctr" anchorCtr="0"/>
          <a:lstStyle/>
          <a:p>
            <a:pPr>
              <a:defRPr sz="800"/>
            </a:pPr>
            <a:endParaRPr lang="ru-RU"/>
          </a:p>
        </c:txPr>
        <c:crossAx val="110090752"/>
        <c:crosses val="autoZero"/>
        <c:crossBetween val="between"/>
        <c:majorUnit val="20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1668123831651556"/>
          <c:y val="0.71913506086390888"/>
          <c:w val="0.36857124570699867"/>
          <c:h val="0.26794363682567313"/>
        </c:manualLayout>
      </c:layout>
      <c:overlay val="1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8470100612423449"/>
          <c:y val="0.12361063562706835"/>
          <c:w val="0.36520931758530184"/>
          <c:h val="0.66518664333624966"/>
        </c:manualLayout>
      </c:layout>
      <c:radarChart>
        <c:radarStyle val="filled"/>
        <c:varyColors val="0"/>
        <c:ser>
          <c:idx val="2"/>
          <c:order val="0"/>
          <c:tx>
            <c:v>Оптимальная зона</c:v>
          </c:tx>
          <c:spPr>
            <a:solidFill>
              <a:schemeClr val="accent3">
                <a:lumMod val="60000"/>
                <a:lumOff val="40000"/>
              </a:schemeClr>
            </a:solidFill>
            <a:ln w="0">
              <a:noFill/>
              <a:prstDash val="dash"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Данные!$I$2:$I$9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3"/>
          <c:order val="1"/>
          <c:tx>
            <c:v>Удовлетворительная</c:v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Данные!$H$2:$H$9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</c:ser>
        <c:ser>
          <c:idx val="1"/>
          <c:order val="2"/>
          <c:tx>
            <c:v>Критческая</c:v>
          </c:tx>
          <c:spPr>
            <a:solidFill>
              <a:srgbClr val="FF0000"/>
            </a:solidFill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Данные!$E$2:$E$9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</c:numCache>
            </c:numRef>
          </c:val>
        </c:ser>
        <c:ser>
          <c:idx val="0"/>
          <c:order val="3"/>
          <c:tx>
            <c:v>Россия</c:v>
          </c:tx>
          <c:spPr>
            <a:no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  <a:effectLst/>
          </c:spPr>
          <c:cat>
            <c:strRef>
              <c:f>Данные!$B$2:$B$9</c:f>
              <c:strCache>
                <c:ptCount val="8"/>
                <c:pt idx="0">
                  <c:v>Общая оценка            .</c:v>
                </c:pt>
                <c:pt idx="1">
                  <c:v>Географические условия</c:v>
                </c:pt>
                <c:pt idx="2">
                  <c:v>Численность населения</c:v>
                </c:pt>
                <c:pt idx="3">
                  <c:v>Природные ресурсы</c:v>
                </c:pt>
                <c:pt idx="4">
                  <c:v>Экономическая мощь</c:v>
                </c:pt>
                <c:pt idx="5">
                  <c:v>Оборонительные силы</c:v>
                </c:pt>
                <c:pt idx="6">
                  <c:v>Национальная мораль</c:v>
                </c:pt>
                <c:pt idx="7">
                  <c:v>Дипломатия и сотрудничество в области обороны</c:v>
                </c:pt>
              </c:strCache>
            </c:strRef>
          </c:cat>
          <c:val>
            <c:numRef>
              <c:f>Данные!$C$2:$C$9</c:f>
              <c:numCache>
                <c:formatCode>General</c:formatCode>
                <c:ptCount val="8"/>
                <c:pt idx="0">
                  <c:v>58.9</c:v>
                </c:pt>
                <c:pt idx="1">
                  <c:v>100</c:v>
                </c:pt>
                <c:pt idx="2">
                  <c:v>45</c:v>
                </c:pt>
                <c:pt idx="3">
                  <c:v>95.7</c:v>
                </c:pt>
                <c:pt idx="4">
                  <c:v>6.14</c:v>
                </c:pt>
                <c:pt idx="5">
                  <c:v>45.9</c:v>
                </c:pt>
                <c:pt idx="6">
                  <c:v>76</c:v>
                </c:pt>
                <c:pt idx="7">
                  <c:v>46.3</c:v>
                </c:pt>
              </c:numCache>
            </c:numRef>
          </c:val>
        </c:ser>
        <c:ser>
          <c:idx val="4"/>
          <c:order val="4"/>
          <c:tx>
            <c:v>Неудовлетворительная</c:v>
          </c:tx>
          <c:spPr>
            <a:solidFill>
              <a:srgbClr val="FFFF99"/>
            </a:solidFill>
            <a:ln w="25400">
              <a:noFill/>
            </a:ln>
          </c:spPr>
          <c:val>
            <c:numRef>
              <c:f>Данные!$G$2:$G$9</c:f>
              <c:numCache>
                <c:formatCode>General</c:formatCode>
                <c:ptCount val="8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</c:numCache>
            </c:numRef>
          </c:val>
        </c:ser>
        <c:ser>
          <c:idx val="5"/>
          <c:order val="5"/>
          <c:tx>
            <c:v>Опасная</c:v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Данные!$F$2:$F$9</c:f>
              <c:numCache>
                <c:formatCode>General</c:formatCode>
                <c:ptCount val="8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</c:numCache>
            </c:numRef>
          </c:val>
        </c:ser>
        <c:ser>
          <c:idx val="6"/>
          <c:order val="6"/>
          <c:tx>
            <c:v>Критическая</c:v>
          </c:tx>
          <c:spPr>
            <a:solidFill>
              <a:srgbClr val="FF7C80"/>
            </a:solidFill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val>
            <c:numRef>
              <c:f>Данные!$E$2:$E$9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</c:numCache>
            </c:numRef>
          </c:val>
        </c:ser>
        <c:ser>
          <c:idx val="7"/>
          <c:order val="7"/>
          <c:tx>
            <c:v>Кривая</c:v>
          </c:tx>
          <c:spPr>
            <a:noFill/>
            <a:ln w="28575">
              <a:solidFill>
                <a:srgbClr val="0070C0"/>
              </a:solidFill>
            </a:ln>
            <a:effectLst/>
          </c:spPr>
          <c:cat>
            <c:strRef>
              <c:f>Данные!$B$2:$B$9</c:f>
              <c:strCache>
                <c:ptCount val="8"/>
                <c:pt idx="0">
                  <c:v>Общая оценка            .</c:v>
                </c:pt>
                <c:pt idx="1">
                  <c:v>Географические условия</c:v>
                </c:pt>
                <c:pt idx="2">
                  <c:v>Численность населения</c:v>
                </c:pt>
                <c:pt idx="3">
                  <c:v>Природные ресурсы</c:v>
                </c:pt>
                <c:pt idx="4">
                  <c:v>Экономическая мощь</c:v>
                </c:pt>
                <c:pt idx="5">
                  <c:v>Оборонительные силы</c:v>
                </c:pt>
                <c:pt idx="6">
                  <c:v>Национальная мораль</c:v>
                </c:pt>
                <c:pt idx="7">
                  <c:v>Дипломатия и сотрудничество в области обороны</c:v>
                </c:pt>
              </c:strCache>
            </c:strRef>
          </c:cat>
          <c:val>
            <c:numRef>
              <c:f>Данные!$C$2:$C$9</c:f>
              <c:numCache>
                <c:formatCode>General</c:formatCode>
                <c:ptCount val="8"/>
                <c:pt idx="0">
                  <c:v>58.9</c:v>
                </c:pt>
                <c:pt idx="1">
                  <c:v>100</c:v>
                </c:pt>
                <c:pt idx="2">
                  <c:v>45</c:v>
                </c:pt>
                <c:pt idx="3">
                  <c:v>95.7</c:v>
                </c:pt>
                <c:pt idx="4">
                  <c:v>6.14</c:v>
                </c:pt>
                <c:pt idx="5">
                  <c:v>45.9</c:v>
                </c:pt>
                <c:pt idx="6">
                  <c:v>76</c:v>
                </c:pt>
                <c:pt idx="7">
                  <c:v>46.3</c:v>
                </c:pt>
              </c:numCache>
            </c:numRef>
          </c:val>
        </c:ser>
        <c:ser>
          <c:idx val="8"/>
          <c:order val="8"/>
          <c:tx>
            <c:strRef>
              <c:f>Данные!$D$1</c:f>
              <c:strCache>
                <c:ptCount val="1"/>
                <c:pt idx="0">
                  <c:v>США</c:v>
                </c:pt>
              </c:strCache>
            </c:strRef>
          </c:tx>
          <c:spPr>
            <a:noFill/>
            <a:ln w="28575">
              <a:solidFill>
                <a:srgbClr val="00B050"/>
              </a:solidFill>
            </a:ln>
          </c:spPr>
          <c:val>
            <c:numRef>
              <c:f>Данные!$D$2:$D$9</c:f>
              <c:numCache>
                <c:formatCode>General</c:formatCode>
                <c:ptCount val="8"/>
                <c:pt idx="0" formatCode="0.0">
                  <c:v>65.98571428571428</c:v>
                </c:pt>
                <c:pt idx="1">
                  <c:v>80</c:v>
                </c:pt>
                <c:pt idx="2">
                  <c:v>100</c:v>
                </c:pt>
                <c:pt idx="3">
                  <c:v>33.9</c:v>
                </c:pt>
                <c:pt idx="4">
                  <c:v>66.400000000000006</c:v>
                </c:pt>
                <c:pt idx="5">
                  <c:v>67.099999999999994</c:v>
                </c:pt>
                <c:pt idx="6">
                  <c:v>55</c:v>
                </c:pt>
                <c:pt idx="7">
                  <c:v>59.5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43072"/>
        <c:axId val="107212160"/>
      </c:radarChart>
      <c:catAx>
        <c:axId val="109443072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7212160"/>
        <c:crosses val="autoZero"/>
        <c:auto val="0"/>
        <c:lblAlgn val="ctr"/>
        <c:lblOffset val="100"/>
        <c:noMultiLvlLbl val="0"/>
      </c:catAx>
      <c:valAx>
        <c:axId val="10721216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high"/>
        <c:spPr>
          <a:ln>
            <a:prstDash val="dash"/>
          </a:ln>
        </c:spPr>
        <c:txPr>
          <a:bodyPr anchor="ctr" anchorCtr="0"/>
          <a:lstStyle/>
          <a:p>
            <a:pPr>
              <a:defRPr sz="800"/>
            </a:pPr>
            <a:endParaRPr lang="ru-RU"/>
          </a:p>
        </c:txPr>
        <c:crossAx val="109443072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1824239900041653"/>
          <c:y val="0.85909373060211047"/>
          <c:w val="0.50312369845897542"/>
          <c:h val="0.12662942271880817"/>
        </c:manualLayout>
      </c:layout>
      <c:overlay val="1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394657298614319E-2"/>
          <c:y val="0.13846134700761964"/>
          <c:w val="0.90588066843147697"/>
          <c:h val="0.7011199693540544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Социальное неравенство в России (по данным РСПП)</c:v>
                </c:pt>
              </c:strCache>
            </c:strRef>
          </c:tx>
          <c:invertIfNegative val="0"/>
          <c:cat>
            <c:strRef>
              <c:f>Лист1!$A$3:$A$4</c:f>
              <c:strCache>
                <c:ptCount val="2"/>
                <c:pt idx="0">
                  <c:v>1 % населения</c:v>
                </c:pt>
                <c:pt idx="1">
                  <c:v>99% населения</c:v>
                </c:pt>
              </c:strCache>
            </c:str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49647104"/>
        <c:axId val="53555136"/>
        <c:axId val="0"/>
      </c:bar3DChart>
      <c:catAx>
        <c:axId val="49647104"/>
        <c:scaling>
          <c:orientation val="minMax"/>
        </c:scaling>
        <c:delete val="0"/>
        <c:axPos val="b"/>
        <c:majorTickMark val="none"/>
        <c:minorTickMark val="none"/>
        <c:tickLblPos val="nextTo"/>
        <c:crossAx val="53555136"/>
        <c:crosses val="autoZero"/>
        <c:auto val="1"/>
        <c:lblAlgn val="ctr"/>
        <c:lblOffset val="100"/>
        <c:noMultiLvlLbl val="0"/>
      </c:catAx>
      <c:valAx>
        <c:axId val="53555136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crossAx val="49647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250920395818089"/>
          <c:y val="4.0984082576683463E-2"/>
          <c:w val="0.89749079604181914"/>
          <c:h val="0.16118230730496033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23840769903762"/>
          <c:y val="5.1400554097404488E-2"/>
          <c:w val="0.86909492563429558"/>
          <c:h val="0.89719889180519097"/>
        </c:manualLayout>
      </c:layout>
      <c:barChart>
        <c:barDir val="col"/>
        <c:grouping val="clustered"/>
        <c:varyColors val="0"/>
        <c:ser>
          <c:idx val="3"/>
          <c:order val="2"/>
          <c:tx>
            <c:v>ВВП, % прироста (лев.ось)</c:v>
          </c:tx>
          <c:spPr>
            <a:ln>
              <a:prstDash val="dash"/>
            </a:ln>
          </c:spPr>
          <c:invertIfNegative val="0"/>
          <c:cat>
            <c:numRef>
              <c:f>'[для Валеры.xls]Лист1'!$C$1:$Z$1</c:f>
              <c:numCache>
                <c:formatCode>General</c:formatCode>
                <c:ptCount val="2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</c:numCache>
            </c:numRef>
          </c:cat>
          <c:val>
            <c:numRef>
              <c:f>'[для Валеры.xls]Лист1'!$C$2:$Z$2</c:f>
              <c:numCache>
                <c:formatCode>0.0</c:formatCode>
                <c:ptCount val="24"/>
                <c:pt idx="0">
                  <c:v>-5</c:v>
                </c:pt>
                <c:pt idx="1">
                  <c:v>-14.5</c:v>
                </c:pt>
                <c:pt idx="2">
                  <c:v>-8.7000000000000028</c:v>
                </c:pt>
                <c:pt idx="3">
                  <c:v>-12.700000000000003</c:v>
                </c:pt>
                <c:pt idx="4">
                  <c:v>-4.0999999999999943</c:v>
                </c:pt>
                <c:pt idx="5">
                  <c:v>-3.5999999999999943</c:v>
                </c:pt>
                <c:pt idx="6">
                  <c:v>1.4000000000000057</c:v>
                </c:pt>
                <c:pt idx="7">
                  <c:v>-5.2999999999999972</c:v>
                </c:pt>
                <c:pt idx="8">
                  <c:v>6.4000000000000057</c:v>
                </c:pt>
                <c:pt idx="9">
                  <c:v>10</c:v>
                </c:pt>
                <c:pt idx="10">
                  <c:v>5.0999999999999943</c:v>
                </c:pt>
                <c:pt idx="11">
                  <c:v>4.7000000000000028</c:v>
                </c:pt>
                <c:pt idx="12">
                  <c:v>7.2999999999999972</c:v>
                </c:pt>
                <c:pt idx="13">
                  <c:v>7.2000000000000028</c:v>
                </c:pt>
                <c:pt idx="14">
                  <c:v>6.4000000000000057</c:v>
                </c:pt>
                <c:pt idx="15">
                  <c:v>8.2000000000000028</c:v>
                </c:pt>
                <c:pt idx="16">
                  <c:v>8.5</c:v>
                </c:pt>
                <c:pt idx="17">
                  <c:v>5.2000000000000028</c:v>
                </c:pt>
                <c:pt idx="18">
                  <c:v>-7.8208850299999995</c:v>
                </c:pt>
                <c:pt idx="19">
                  <c:v>4.5037256300000053</c:v>
                </c:pt>
                <c:pt idx="20">
                  <c:v>4.2641765599999957</c:v>
                </c:pt>
                <c:pt idx="21">
                  <c:v>3.4133579199999957</c:v>
                </c:pt>
                <c:pt idx="22">
                  <c:v>1.255970149999996</c:v>
                </c:pt>
                <c:pt idx="23">
                  <c:v>0.56393665999999598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257280"/>
        <c:axId val="85852160"/>
      </c:barChart>
      <c:lineChart>
        <c:grouping val="standard"/>
        <c:varyColors val="0"/>
        <c:ser>
          <c:idx val="0"/>
          <c:order val="1"/>
          <c:tx>
            <c:v>М2, в % к ВВП (лев.ось)</c:v>
          </c:tx>
          <c:spPr>
            <a:ln w="28575">
              <a:prstDash val="sysDash"/>
            </a:ln>
          </c:spPr>
          <c:marker>
            <c:symbol val="none"/>
          </c:marker>
          <c:cat>
            <c:numRef>
              <c:f>'[для Валеры.xls]Лист1'!$C$1:$Z$1</c:f>
              <c:numCache>
                <c:formatCode>General</c:formatCode>
                <c:ptCount val="2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</c:numCache>
            </c:numRef>
          </c:cat>
          <c:val>
            <c:numRef>
              <c:f>'[для Валеры.xls]Лист1'!$C$9:$Z$9</c:f>
              <c:numCache>
                <c:formatCode>0.0</c:formatCode>
                <c:ptCount val="24"/>
                <c:pt idx="0">
                  <c:v>68.669527896995703</c:v>
                </c:pt>
                <c:pt idx="1">
                  <c:v>19.358232509205681</c:v>
                </c:pt>
                <c:pt idx="2">
                  <c:v>11.369599440265874</c:v>
                </c:pt>
                <c:pt idx="3">
                  <c:v>10.676273129196005</c:v>
                </c:pt>
                <c:pt idx="4">
                  <c:v>11.151557577878895</c:v>
                </c:pt>
                <c:pt idx="5">
                  <c:v>12.849885446757645</c:v>
                </c:pt>
                <c:pt idx="6">
                  <c:v>14.286019210245465</c:v>
                </c:pt>
                <c:pt idx="7">
                  <c:v>15.740036507453603</c:v>
                </c:pt>
                <c:pt idx="8">
                  <c:v>12.111253939293416</c:v>
                </c:pt>
                <c:pt idx="9">
                  <c:v>12.791557161629436</c:v>
                </c:pt>
                <c:pt idx="10">
                  <c:v>15.469162306006529</c:v>
                </c:pt>
                <c:pt idx="11">
                  <c:v>17.29292425836702</c:v>
                </c:pt>
                <c:pt idx="12">
                  <c:v>20.124217926715442</c:v>
                </c:pt>
                <c:pt idx="13">
                  <c:v>21.087069512309718</c:v>
                </c:pt>
                <c:pt idx="14">
                  <c:v>22.515941841201677</c:v>
                </c:pt>
                <c:pt idx="15">
                  <c:v>25.846918203478314</c:v>
                </c:pt>
                <c:pt idx="16">
                  <c:v>31.564140160914363</c:v>
                </c:pt>
                <c:pt idx="17">
                  <c:v>32.153746172183887</c:v>
                </c:pt>
                <c:pt idx="18">
                  <c:v>32.431213365904618</c:v>
                </c:pt>
                <c:pt idx="19">
                  <c:v>36.205403255701796</c:v>
                </c:pt>
                <c:pt idx="20">
                  <c:v>36.992098348080063</c:v>
                </c:pt>
                <c:pt idx="21">
                  <c:v>39.424159449309627</c:v>
                </c:pt>
                <c:pt idx="22">
                  <c:v>42.689232730171625</c:v>
                </c:pt>
                <c:pt idx="23">
                  <c:v>42.682577005235764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257280"/>
        <c:axId val="85852160"/>
      </c:lineChart>
      <c:lineChart>
        <c:grouping val="standard"/>
        <c:varyColors val="0"/>
        <c:ser>
          <c:idx val="1"/>
          <c:order val="0"/>
          <c:tx>
            <c:v>Инфляция, % дек/дек (прав.ось логарифм.)</c:v>
          </c:tx>
          <c:marker>
            <c:symbol val="none"/>
          </c:marker>
          <c:cat>
            <c:numRef>
              <c:f>'[для Валеры.xls]Лист1'!$C$1:$Z$1</c:f>
              <c:numCache>
                <c:formatCode>General</c:formatCode>
                <c:ptCount val="2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</c:numCache>
            </c:numRef>
          </c:cat>
          <c:val>
            <c:numRef>
              <c:f>'[для Валеры.xls]Лист1'!$C$4:$Z$4</c:f>
              <c:numCache>
                <c:formatCode>0.0</c:formatCode>
                <c:ptCount val="24"/>
                <c:pt idx="0">
                  <c:v>160.39999999999998</c:v>
                </c:pt>
                <c:pt idx="1">
                  <c:v>2508.8000000000002</c:v>
                </c:pt>
                <c:pt idx="2">
                  <c:v>839.9</c:v>
                </c:pt>
                <c:pt idx="3">
                  <c:v>215.10000000000002</c:v>
                </c:pt>
                <c:pt idx="4">
                  <c:v>131.30000000000001</c:v>
                </c:pt>
                <c:pt idx="5">
                  <c:v>21.799999999999997</c:v>
                </c:pt>
                <c:pt idx="6">
                  <c:v>11</c:v>
                </c:pt>
                <c:pt idx="7">
                  <c:v>84.4</c:v>
                </c:pt>
                <c:pt idx="8">
                  <c:v>36.5</c:v>
                </c:pt>
                <c:pt idx="9">
                  <c:v>20.128314237629951</c:v>
                </c:pt>
                <c:pt idx="10">
                  <c:v>18.770031546684436</c:v>
                </c:pt>
                <c:pt idx="11">
                  <c:v>15.099999999999994</c:v>
                </c:pt>
                <c:pt idx="12">
                  <c:v>12</c:v>
                </c:pt>
                <c:pt idx="13">
                  <c:v>11.700000000000003</c:v>
                </c:pt>
                <c:pt idx="14">
                  <c:v>10.900000000000006</c:v>
                </c:pt>
                <c:pt idx="15">
                  <c:v>9</c:v>
                </c:pt>
                <c:pt idx="16">
                  <c:v>11.900000000000006</c:v>
                </c:pt>
                <c:pt idx="17">
                  <c:v>13.299999999999997</c:v>
                </c:pt>
                <c:pt idx="18">
                  <c:v>8.7999999999999972</c:v>
                </c:pt>
                <c:pt idx="19">
                  <c:v>8.7800000000000011</c:v>
                </c:pt>
                <c:pt idx="20">
                  <c:v>6.0999999999999943</c:v>
                </c:pt>
                <c:pt idx="21">
                  <c:v>6.5699999999999932</c:v>
                </c:pt>
                <c:pt idx="22">
                  <c:v>6.4699999999999989</c:v>
                </c:pt>
                <c:pt idx="23">
                  <c:v>11.349999999999994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444608"/>
        <c:axId val="85852736"/>
      </c:lineChart>
      <c:catAx>
        <c:axId val="10825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600"/>
            </a:pPr>
            <a:endParaRPr lang="ru-RU"/>
          </a:p>
        </c:txPr>
        <c:crossAx val="85852160"/>
        <c:crosses val="autoZero"/>
        <c:auto val="1"/>
        <c:lblAlgn val="ctr"/>
        <c:lblOffset val="100"/>
        <c:noMultiLvlLbl val="0"/>
      </c:catAx>
      <c:valAx>
        <c:axId val="85852160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08257280"/>
        <c:crosses val="autoZero"/>
        <c:crossBetween val="between"/>
      </c:valAx>
      <c:catAx>
        <c:axId val="109444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852736"/>
        <c:crosses val="autoZero"/>
        <c:auto val="1"/>
        <c:lblAlgn val="ctr"/>
        <c:lblOffset val="100"/>
        <c:noMultiLvlLbl val="0"/>
      </c:catAx>
      <c:valAx>
        <c:axId val="85852736"/>
        <c:scaling>
          <c:logBase val="10"/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09444608"/>
        <c:crosses val="max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27131234593492731"/>
          <c:y val="7.0663458584238864E-2"/>
          <c:w val="0.52721622656030953"/>
          <c:h val="0.26330782809775621"/>
        </c:manualLayout>
      </c:layout>
      <c:overlay val="0"/>
      <c:spPr>
        <a:solidFill>
          <a:schemeClr val="bg1">
            <a:alpha val="80000"/>
          </a:schemeClr>
        </a:solidFill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0.1491</cdr:x>
      <cdr:y>0.71374</cdr:y>
    </cdr:from>
    <cdr:to>
      <cdr:x>0.28435</cdr:x>
      <cdr:y>0.92453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08112" y="30963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00848-E728-4B8B-B0D5-E7D2C3C6583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549D-A0B4-4EF4-81C3-08DA31FE6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1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Этот шаблон можно использовать как начальный файл для предоставления обновлений</a:t>
            </a:r>
            <a:r>
              <a:rPr lang="ru-RU" baseline="0" dirty="0" smtClean="0"/>
              <a:t> вех проекта.</a:t>
            </a:r>
            <a:endParaRPr lang="ru-RU" dirty="0" smtClean="0"/>
          </a:p>
          <a:p>
            <a:endParaRPr lang="ru-RU" baseline="0" dirty="0" smtClean="0"/>
          </a:p>
          <a:p>
            <a:pPr lvl="0"/>
            <a:r>
              <a:rPr lang="ru-RU" sz="1000" b="1" dirty="0" smtClean="0"/>
              <a:t>Разделы</a:t>
            </a:r>
            <a:endParaRPr lang="ru-RU" sz="1000" b="0" dirty="0" smtClean="0"/>
          </a:p>
          <a:p>
            <a:pPr lvl="0"/>
            <a:r>
              <a:rPr lang="ru-RU" sz="1000" b="0" dirty="0" smtClean="0"/>
              <a:t>Для добавления разделов щелкните слайд правой кнопкой мыши.</a:t>
            </a:r>
            <a:r>
              <a:rPr lang="ru-RU" sz="1000" b="0" baseline="0" dirty="0" smtClean="0"/>
              <a:t> Разделы позволяют упорядочить слайды и организовать совместную работу нескольких авторов.</a:t>
            </a:r>
            <a:endParaRPr lang="ru-RU" sz="1000" b="0" dirty="0" smtClean="0"/>
          </a:p>
          <a:p>
            <a:pPr lvl="0"/>
            <a:endParaRPr lang="ru-RU" sz="1000" b="1" dirty="0" smtClean="0"/>
          </a:p>
          <a:p>
            <a:pPr lvl="0"/>
            <a:r>
              <a:rPr lang="ru-RU" sz="1000" b="1" dirty="0" smtClean="0"/>
              <a:t>Заметки</a:t>
            </a:r>
          </a:p>
          <a:p>
            <a:pPr lvl="0"/>
            <a:r>
              <a:rPr lang="ru-RU" sz="1000" dirty="0" smtClean="0"/>
              <a:t>Используйте раздел заметок для размещения заметок докладчика или дополнительных сведений для аудитории.</a:t>
            </a:r>
            <a:r>
              <a:rPr lang="ru-RU" sz="1000" baseline="0" dirty="0" smtClean="0"/>
              <a:t> Во время воспроизведения презентации эти заметки отображаются в представлении презентации. </a:t>
            </a:r>
          </a:p>
          <a:p>
            <a:pPr lvl="0">
              <a:buFontTx/>
              <a:buNone/>
            </a:pPr>
            <a:r>
              <a:rPr lang="ru-RU" sz="1000" dirty="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 lvl="0"/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Сочетаемые цвета </a:t>
            </a:r>
          </a:p>
          <a:p>
            <a:pPr lvl="0">
              <a:buFontTx/>
              <a:buNone/>
            </a:pPr>
            <a:r>
              <a:rPr lang="ru-RU" sz="1000" dirty="0" smtClean="0"/>
              <a:t>Обратите особое внимание на графики, диаграммы и надписи.</a:t>
            </a:r>
            <a:r>
              <a:rPr lang="ru-RU" sz="1000" baseline="0" dirty="0" smtClean="0"/>
              <a:t> </a:t>
            </a:r>
            <a:endParaRPr lang="ru-RU" sz="1000" dirty="0" smtClean="0"/>
          </a:p>
          <a:p>
            <a:pPr lvl="0"/>
            <a:r>
              <a:rPr lang="ru-RU" sz="1000" dirty="0" smtClean="0"/>
              <a:t>Учтите, что печать будет выполняться в черно-белом режиме или в оттенках серого. Выполните пробную печать, чтобы убедиться в сохранении разницы между цветами при печати в черно-белом режиме или в оттенках серого.</a:t>
            </a:r>
          </a:p>
          <a:p>
            <a:pPr lvl="0">
              <a:buFontTx/>
              <a:buNone/>
            </a:pPr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Диаграммы, таблицы и графики</a:t>
            </a:r>
          </a:p>
          <a:p>
            <a:pPr lvl="0"/>
            <a:r>
              <a:rPr lang="ru-RU" sz="1000" dirty="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 lvl="0"/>
            <a:r>
              <a:rPr lang="ru-RU" sz="1000" dirty="0" smtClean="0"/>
              <a:t>Снабдите все диаграммы и таблицы подписями.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549D-A0B4-4EF4-81C3-08DA31FE679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91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39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41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44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53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56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57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Этот шаблон можно использовать как начальный файл для предоставления обновлений</a:t>
            </a:r>
            <a:r>
              <a:rPr lang="ru-RU" baseline="0" dirty="0" smtClean="0"/>
              <a:t> вех проекта.</a:t>
            </a:r>
            <a:endParaRPr lang="ru-RU" dirty="0" smtClean="0"/>
          </a:p>
          <a:p>
            <a:endParaRPr lang="ru-RU" baseline="0" dirty="0" smtClean="0"/>
          </a:p>
          <a:p>
            <a:pPr lvl="0"/>
            <a:r>
              <a:rPr lang="ru-RU" sz="1000" b="1" dirty="0" smtClean="0"/>
              <a:t>Разделы</a:t>
            </a:r>
            <a:endParaRPr lang="ru-RU" sz="1000" b="0" dirty="0" smtClean="0"/>
          </a:p>
          <a:p>
            <a:pPr lvl="0"/>
            <a:r>
              <a:rPr lang="ru-RU" sz="1000" b="0" dirty="0" smtClean="0"/>
              <a:t>Для добавления разделов щелкните слайд правой кнопкой мыши.</a:t>
            </a:r>
            <a:r>
              <a:rPr lang="ru-RU" sz="1000" b="0" baseline="0" dirty="0" smtClean="0"/>
              <a:t> Разделы позволяют упорядочить слайды и организовать совместную работу нескольких авторов.</a:t>
            </a:r>
            <a:endParaRPr lang="ru-RU" sz="1000" b="0" dirty="0" smtClean="0"/>
          </a:p>
          <a:p>
            <a:pPr lvl="0"/>
            <a:endParaRPr lang="ru-RU" sz="1000" b="1" dirty="0" smtClean="0"/>
          </a:p>
          <a:p>
            <a:pPr lvl="0"/>
            <a:r>
              <a:rPr lang="ru-RU" sz="1000" b="1" dirty="0" smtClean="0"/>
              <a:t>Заметки</a:t>
            </a:r>
          </a:p>
          <a:p>
            <a:pPr lvl="0"/>
            <a:r>
              <a:rPr lang="ru-RU" sz="1000" dirty="0" smtClean="0"/>
              <a:t>Используйте раздел заметок для размещения заметок докладчика или дополнительных сведений для аудитории.</a:t>
            </a:r>
            <a:r>
              <a:rPr lang="ru-RU" sz="1000" baseline="0" dirty="0" smtClean="0"/>
              <a:t> Во время воспроизведения презентации эти заметки отображаются в представлении презентации. </a:t>
            </a:r>
          </a:p>
          <a:p>
            <a:pPr lvl="0">
              <a:buFontTx/>
              <a:buNone/>
            </a:pPr>
            <a:r>
              <a:rPr lang="ru-RU" sz="1000" dirty="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 lvl="0"/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Сочетаемые цвета </a:t>
            </a:r>
          </a:p>
          <a:p>
            <a:pPr lvl="0">
              <a:buFontTx/>
              <a:buNone/>
            </a:pPr>
            <a:r>
              <a:rPr lang="ru-RU" sz="1000" dirty="0" smtClean="0"/>
              <a:t>Обратите особое внимание на графики, диаграммы и надписи.</a:t>
            </a:r>
            <a:r>
              <a:rPr lang="ru-RU" sz="1000" baseline="0" dirty="0" smtClean="0"/>
              <a:t> </a:t>
            </a:r>
            <a:endParaRPr lang="ru-RU" sz="1000" dirty="0" smtClean="0"/>
          </a:p>
          <a:p>
            <a:pPr lvl="0"/>
            <a:r>
              <a:rPr lang="ru-RU" sz="1000" dirty="0" smtClean="0"/>
              <a:t>Учтите, что печать будет выполняться в черно-белом режиме или в оттенках серого. Выполните пробную печать, чтобы убедиться в сохранении разницы между цветами при печати в черно-белом режиме или в оттенках серого.</a:t>
            </a:r>
          </a:p>
          <a:p>
            <a:pPr lvl="0">
              <a:buFontTx/>
              <a:buNone/>
            </a:pPr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Диаграммы, таблицы и графики</a:t>
            </a:r>
          </a:p>
          <a:p>
            <a:pPr lvl="0"/>
            <a:r>
              <a:rPr lang="ru-RU" sz="1000" dirty="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 lvl="0"/>
            <a:r>
              <a:rPr lang="ru-RU" sz="1000" dirty="0" smtClean="0"/>
              <a:t>Снабдите все диаграммы и таблицы подписями.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58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Этот шаблон можно использовать как начальный файл для предоставления обновлений</a:t>
            </a:r>
            <a:r>
              <a:rPr lang="ru-RU" baseline="0" dirty="0" smtClean="0"/>
              <a:t> вех проекта.</a:t>
            </a:r>
            <a:endParaRPr lang="ru-RU" dirty="0" smtClean="0"/>
          </a:p>
          <a:p>
            <a:endParaRPr lang="ru-RU" baseline="0" dirty="0" smtClean="0"/>
          </a:p>
          <a:p>
            <a:pPr lvl="0"/>
            <a:r>
              <a:rPr lang="ru-RU" sz="1000" b="1" dirty="0" smtClean="0"/>
              <a:t>Разделы</a:t>
            </a:r>
            <a:endParaRPr lang="ru-RU" sz="1000" b="0" dirty="0" smtClean="0"/>
          </a:p>
          <a:p>
            <a:pPr lvl="0"/>
            <a:r>
              <a:rPr lang="ru-RU" sz="1000" b="0" dirty="0" smtClean="0"/>
              <a:t>Для добавления разделов щелкните слайд правой кнопкой мыши.</a:t>
            </a:r>
            <a:r>
              <a:rPr lang="ru-RU" sz="1000" b="0" baseline="0" dirty="0" smtClean="0"/>
              <a:t> Разделы позволяют упорядочить слайды и организовать совместную работу нескольких авторов.</a:t>
            </a:r>
            <a:endParaRPr lang="ru-RU" sz="1000" b="0" dirty="0" smtClean="0"/>
          </a:p>
          <a:p>
            <a:pPr lvl="0"/>
            <a:endParaRPr lang="ru-RU" sz="1000" b="1" dirty="0" smtClean="0"/>
          </a:p>
          <a:p>
            <a:pPr lvl="0"/>
            <a:r>
              <a:rPr lang="ru-RU" sz="1000" b="1" dirty="0" smtClean="0"/>
              <a:t>Заметки</a:t>
            </a:r>
          </a:p>
          <a:p>
            <a:pPr lvl="0"/>
            <a:r>
              <a:rPr lang="ru-RU" sz="1000" dirty="0" smtClean="0"/>
              <a:t>Используйте раздел заметок для размещения заметок докладчика или дополнительных сведений для аудитории.</a:t>
            </a:r>
            <a:r>
              <a:rPr lang="ru-RU" sz="1000" baseline="0" dirty="0" smtClean="0"/>
              <a:t> Во время воспроизведения презентации эти заметки отображаются в представлении презентации. </a:t>
            </a:r>
          </a:p>
          <a:p>
            <a:pPr lvl="0">
              <a:buFontTx/>
              <a:buNone/>
            </a:pPr>
            <a:r>
              <a:rPr lang="ru-RU" sz="1000" dirty="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 lvl="0"/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Сочетаемые цвета </a:t>
            </a:r>
          </a:p>
          <a:p>
            <a:pPr lvl="0">
              <a:buFontTx/>
              <a:buNone/>
            </a:pPr>
            <a:r>
              <a:rPr lang="ru-RU" sz="1000" dirty="0" smtClean="0"/>
              <a:t>Обратите особое внимание на графики, диаграммы и надписи.</a:t>
            </a:r>
            <a:r>
              <a:rPr lang="ru-RU" sz="1000" baseline="0" dirty="0" smtClean="0"/>
              <a:t> </a:t>
            </a:r>
            <a:endParaRPr lang="ru-RU" sz="1000" dirty="0" smtClean="0"/>
          </a:p>
          <a:p>
            <a:pPr lvl="0"/>
            <a:r>
              <a:rPr lang="ru-RU" sz="1000" dirty="0" smtClean="0"/>
              <a:t>Учтите, что печать будет выполняться в черно-белом режиме или в оттенках серого. Выполните пробную печать, чтобы убедиться в сохранении разницы между цветами при печати в черно-белом режиме или в оттенках серого.</a:t>
            </a:r>
          </a:p>
          <a:p>
            <a:pPr lvl="0">
              <a:buFontTx/>
              <a:buNone/>
            </a:pPr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Диаграммы, таблицы и графики</a:t>
            </a:r>
          </a:p>
          <a:p>
            <a:pPr lvl="0"/>
            <a:r>
              <a:rPr lang="ru-RU" sz="1000" dirty="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 lvl="0"/>
            <a:r>
              <a:rPr lang="ru-RU" sz="1000" dirty="0" smtClean="0"/>
              <a:t>Снабдите все диаграммы и таблицы подписями.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12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27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28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30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32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Чему посвящен этот</a:t>
            </a:r>
            <a:r>
              <a:rPr lang="ru-RU" baseline="0" dirty="0" smtClean="0"/>
              <a:t> проект?</a:t>
            </a:r>
          </a:p>
          <a:p>
            <a:r>
              <a:rPr lang="ru-RU" dirty="0" smtClean="0"/>
              <a:t>Определите</a:t>
            </a:r>
            <a:r>
              <a:rPr lang="ru-RU" baseline="0" dirty="0" smtClean="0"/>
              <a:t> цель проекта</a:t>
            </a:r>
          </a:p>
          <a:p>
            <a:pPr lvl="1"/>
            <a:r>
              <a:rPr lang="ru-RU" dirty="0" smtClean="0"/>
              <a:t>Похож ли он на прошлые проекты или ставит новые задачи?</a:t>
            </a:r>
          </a:p>
          <a:p>
            <a:r>
              <a:rPr lang="ru-RU" baseline="0" dirty="0" smtClean="0"/>
              <a:t>Определите область проекта</a:t>
            </a:r>
          </a:p>
          <a:p>
            <a:pPr lvl="1"/>
            <a:r>
              <a:rPr lang="ru-RU" baseline="0" dirty="0" smtClean="0"/>
              <a:t>Является ли проект независимым или имеет связь с другими проектами?</a:t>
            </a:r>
          </a:p>
          <a:p>
            <a:pPr lvl="0"/>
            <a:endParaRPr lang="ru-RU" baseline="0" dirty="0" smtClean="0"/>
          </a:p>
          <a:p>
            <a:pPr lvl="0"/>
            <a:r>
              <a:rPr lang="ru-RU" baseline="0" dirty="0" smtClean="0"/>
              <a:t>* Обратите внимание: этот слайд не является необходимым для еженедельных собраний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34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8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E5BD4E-AEA0-4BEC-9F29-B4135BCE64C8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6CE2F4-EADD-4157-8405-50F29A91DF6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gif"/><Relationship Id="rId2" Type="http://schemas.openxmlformats.org/officeDocument/2006/relationships/hyperlink" Target="http://www.belrus.ru/structure/predsedatel__parlamentskogo_sobr/vo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belrus.ru/structure/deputaty_parlamentskogo_sobrania/ot_respubliki_belarus_/and.html" TargetMode="External"/><Relationship Id="rId4" Type="http://schemas.openxmlformats.org/officeDocument/2006/relationships/image" Target="../media/image2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96813"/>
            <a:ext cx="6696744" cy="406712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0000" y="248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Профессор М.И.КРОТОВ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9"/>
            <a:ext cx="9144000" cy="333980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4400" b="1" dirty="0" smtClean="0">
                <a:effectLst>
                  <a:reflection blurRad="6350" endPos="0" dir="5400000" sy="-100000" algn="bl" rotWithShape="0"/>
                </a:effectLst>
              </a:rPr>
              <a:t>«ИНТЕГРАЦИОННЫЕ</a:t>
            </a:r>
            <a:r>
              <a:rPr lang="ru-RU" sz="4400" b="1" dirty="0" smtClean="0">
                <a:effectLst>
                  <a:reflection blurRad="6350" endPos="26000" dir="5400000" sy="-100000" algn="bl" rotWithShape="0"/>
                </a:effectLst>
              </a:rPr>
              <a:t>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>
                <a:effectLst>
                  <a:reflection blurRad="6350" endPos="0" dir="5400000" sy="-100000" algn="bl" rotWithShape="0"/>
                </a:effectLst>
              </a:rPr>
              <a:t>ПРОЦЕССЫ</a:t>
            </a:r>
            <a:r>
              <a:rPr lang="ru-RU" sz="4400" b="1" dirty="0" smtClean="0"/>
              <a:t> </a:t>
            </a:r>
            <a:r>
              <a:rPr lang="ru-RU" sz="4400" b="1" dirty="0" smtClean="0">
                <a:effectLst>
                  <a:reflection blurRad="6350" endPos="0" dir="5400000" sy="-100000" algn="bl" rotWithShape="0"/>
                </a:effectLst>
              </a:rPr>
              <a:t>НА</a:t>
            </a:r>
            <a:r>
              <a:rPr lang="ru-RU" sz="4400" b="1" dirty="0" smtClean="0">
                <a:effectLst>
                  <a:reflection blurRad="6350" endPos="21000" dir="5400000" sy="-100000" algn="bl" rotWithShape="0"/>
                </a:effectLst>
              </a:rPr>
              <a:t> </a:t>
            </a:r>
            <a:r>
              <a:rPr lang="ru-RU" sz="4400" b="1" dirty="0" smtClean="0">
                <a:effectLst>
                  <a:reflection blurRad="6350" endPos="0" dir="5400000" sy="-100000" algn="bl" rotWithShape="0"/>
                </a:effectLst>
              </a:rPr>
              <a:t>ПОСТСОВЕТСКОМ</a:t>
            </a:r>
            <a:r>
              <a:rPr lang="ru-RU" sz="4400" b="1" dirty="0" smtClean="0">
                <a:effectLst>
                  <a:reflection blurRad="6350" endPos="12000" dir="5400000" sy="-100000" algn="bl" rotWithShape="0"/>
                </a:effectLst>
              </a:rPr>
              <a:t> </a:t>
            </a:r>
            <a:r>
              <a:rPr lang="ru-RU" sz="4400" b="1" dirty="0" smtClean="0">
                <a:effectLst>
                  <a:reflection blurRad="6350" endPos="0" dir="5400000" sy="-100000" algn="bl" rotWithShape="0"/>
                </a:effectLst>
              </a:rPr>
              <a:t>ПРОСТРАНСТВЕ»</a:t>
            </a:r>
            <a:endParaRPr lang="ru-RU" sz="4400" dirty="0">
              <a:effectLst>
                <a:reflection blurRad="6350"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9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1\Desktop\Мои документы\МИК\2018\потенциал НАТ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9"/>
            <a:ext cx="72008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441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83638" y="0"/>
            <a:ext cx="360362" cy="360363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100</a:t>
            </a:fld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b="1" dirty="0" smtClean="0"/>
              <a:t>Доступ на рынок объёмом 5,7 млн человек, обладающий рядом преимуществ (дешёвая электроэнергия, рабочая сила и недвижимость)</a:t>
            </a:r>
            <a:r>
              <a:rPr lang="ru-RU" dirty="0" smtClean="0"/>
              <a:t>;</a:t>
            </a:r>
            <a:endParaRPr lang="ru-RU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b="1" dirty="0" smtClean="0"/>
              <a:t>«Легализация» трудовых мигрантов, привлечение их к крупным инфраструктурным проектам ЕАЭС;</a:t>
            </a:r>
            <a:endParaRPr lang="en-US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b="1" dirty="0" smtClean="0"/>
              <a:t>Надёжная таможенная граница по внешнему контуру;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b="1" dirty="0" smtClean="0"/>
              <a:t>Сопряжённость ЕАЭС и Экономического пояса Шёлкового пути.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798493"/>
            <a:ext cx="6723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Преимущества участия Кыргызстана </a:t>
            </a:r>
            <a:br>
              <a:rPr lang="ru-RU" sz="2800" b="1" dirty="0"/>
            </a:br>
            <a:r>
              <a:rPr lang="ru-RU" sz="2800" b="1" dirty="0"/>
              <a:t>для ЕАЭС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793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62484252"/>
              </p:ext>
            </p:extLst>
          </p:nvPr>
        </p:nvGraphicFramePr>
        <p:xfrm>
          <a:off x="467544" y="1340768"/>
          <a:ext cx="8229601" cy="2025103"/>
        </p:xfrm>
        <a:graphic>
          <a:graphicData uri="http://schemas.openxmlformats.org/drawingml/2006/table">
            <a:tbl>
              <a:tblPr firstRow="1" firstCol="1" bandRow="1"/>
              <a:tblGrid>
                <a:gridCol w="1200049"/>
                <a:gridCol w="787348"/>
                <a:gridCol w="787348"/>
                <a:gridCol w="787348"/>
                <a:gridCol w="787348"/>
                <a:gridCol w="787348"/>
                <a:gridCol w="787348"/>
                <a:gridCol w="787348"/>
                <a:gridCol w="787348"/>
                <a:gridCol w="730768"/>
              </a:tblGrid>
              <a:tr h="9278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Государства-лидеры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ВВП (по ППС) в трилл долл. США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Военные расходы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Численность вооруженных сил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Население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Территория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Международные резервы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Взнос в ООН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экспорта товаров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экспорта услуг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70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США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Индия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Япония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51257"/>
              </p:ext>
            </p:extLst>
          </p:nvPr>
        </p:nvGraphicFramePr>
        <p:xfrm>
          <a:off x="467544" y="3356992"/>
          <a:ext cx="8229598" cy="2143237"/>
        </p:xfrm>
        <a:graphic>
          <a:graphicData uri="http://schemas.openxmlformats.org/drawingml/2006/table">
            <a:tbl>
              <a:tblPr firstRow="1" firstCol="1" bandRow="1"/>
              <a:tblGrid>
                <a:gridCol w="1185739"/>
                <a:gridCol w="830485"/>
                <a:gridCol w="720080"/>
                <a:gridCol w="792088"/>
                <a:gridCol w="806208"/>
                <a:gridCol w="763915"/>
                <a:gridCol w="878149"/>
                <a:gridCol w="801603"/>
                <a:gridCol w="763915"/>
                <a:gridCol w="687416"/>
              </a:tblGrid>
              <a:tr h="4848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Германия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Россия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Бразилия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Франция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0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Великобритания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Италия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-285127"/>
            <a:ext cx="712879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Показатели совокупной национальной мощи государств-лидеров</a:t>
            </a: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2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68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7536829"/>
              </p:ext>
            </p:extLst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584" y="548680"/>
            <a:ext cx="7691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Интегральный рейтинг совокупной </a:t>
            </a:r>
            <a:r>
              <a:rPr lang="ru-RU" sz="2400" b="1" dirty="0" smtClean="0"/>
              <a:t>национальной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мощи государств-лидеров</a:t>
            </a:r>
          </a:p>
        </p:txBody>
      </p:sp>
    </p:spTree>
    <p:extLst>
      <p:ext uri="{BB962C8B-B14F-4D97-AF65-F5344CB8AC3E}">
        <p14:creationId xmlns:p14="http://schemas.microsoft.com/office/powerpoint/2010/main" val="41720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764704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Темпы реального прироста ВВП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103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4" y="1844824"/>
            <a:ext cx="83495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Темпы реального прироста ВВП в сопоставимой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структуре.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ВВП, 2009 = 100%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104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8" y="1637758"/>
            <a:ext cx="8843048" cy="49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105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0" y="476250"/>
            <a:ext cx="8229600" cy="649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НАКОПЛЕННЫЕ ПИИ В </a:t>
            </a:r>
            <a:r>
              <a:rPr lang="ru-RU" b="1" dirty="0" err="1" smtClean="0"/>
              <a:t>ЕАЭС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14632"/>
              </p:ext>
            </p:extLst>
          </p:nvPr>
        </p:nvGraphicFramePr>
        <p:xfrm>
          <a:off x="467544" y="1412776"/>
          <a:ext cx="8208912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1858620"/>
                <a:gridCol w="2323278"/>
                <a:gridCol w="2090950"/>
                <a:gridCol w="1936064"/>
              </a:tblGrid>
              <a:tr h="56706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Страна-реципиент ПИИ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Накопленный ПИИ стран-инвесторов. </a:t>
                      </a:r>
                      <a:r>
                        <a:rPr lang="en-US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млрд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Казахстан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Беларусь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Армения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Беларусь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7,90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Казахстан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9,27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Кыргызстан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Россия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2,96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20,01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3,49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498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793355" cy="57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1877" y="311478"/>
            <a:ext cx="664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ШЕЛКОВЫЙ ПУТЬ И ТРАНСПОРТНЫЙ СОЮЗ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13205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107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41756" t="31841" r="42675" b="7220"/>
          <a:stretch/>
        </p:blipFill>
        <p:spPr bwMode="auto">
          <a:xfrm rot="5400000">
            <a:off x="1835697" y="-567444"/>
            <a:ext cx="5472606" cy="8568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5531" y="317847"/>
            <a:ext cx="5793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Потенциал сопряжения </a:t>
            </a:r>
            <a:r>
              <a:rPr lang="ru-RU" sz="2400" b="1" dirty="0" smtClean="0"/>
              <a:t>ЕАЭС и ЭВШП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020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108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" y="740000"/>
            <a:ext cx="9060760" cy="53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Территория  </a:t>
            </a:r>
          </a:p>
          <a:p>
            <a:r>
              <a:rPr lang="ru-RU" dirty="0" smtClean="0"/>
              <a:t>Природные ресурсы            Сверхдержава</a:t>
            </a:r>
          </a:p>
          <a:p>
            <a:r>
              <a:rPr lang="ru-RU" dirty="0" smtClean="0"/>
              <a:t>Вооруженные силы </a:t>
            </a:r>
          </a:p>
          <a:p>
            <a:r>
              <a:rPr lang="ru-RU" dirty="0" smtClean="0"/>
              <a:t>Население</a:t>
            </a:r>
          </a:p>
          <a:p>
            <a:r>
              <a:rPr lang="ru-RU" dirty="0" smtClean="0"/>
              <a:t>Культура</a:t>
            </a:r>
          </a:p>
          <a:p>
            <a:r>
              <a:rPr lang="ru-RU" dirty="0" smtClean="0"/>
              <a:t>Наука </a:t>
            </a:r>
            <a:r>
              <a:rPr lang="ru-RU" dirty="0"/>
              <a:t>и </a:t>
            </a:r>
            <a:r>
              <a:rPr lang="ru-RU" dirty="0" smtClean="0"/>
              <a:t>образование           Великая держава</a:t>
            </a:r>
          </a:p>
          <a:p>
            <a:r>
              <a:rPr lang="ru-RU" dirty="0" smtClean="0"/>
              <a:t>Внешняя политика</a:t>
            </a:r>
          </a:p>
          <a:p>
            <a:r>
              <a:rPr lang="ru-RU" dirty="0" smtClean="0"/>
              <a:t>Управление </a:t>
            </a:r>
          </a:p>
          <a:p>
            <a:r>
              <a:rPr lang="ru-RU" dirty="0" smtClean="0"/>
              <a:t>Экономика                                 Региональная держава</a:t>
            </a:r>
            <a:endParaRPr lang="ru-RU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4067944" y="1670534"/>
            <a:ext cx="504056" cy="122413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4067944" y="2959058"/>
            <a:ext cx="504056" cy="165618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078806" y="4695441"/>
            <a:ext cx="504056" cy="97742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28119" y="548680"/>
            <a:ext cx="6960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Геостратегические показатели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21204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7334" y="0"/>
            <a:ext cx="5966666" cy="24233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</a:rPr>
              <a:t>Новые полюсы глобализации</a:t>
            </a:r>
            <a:endParaRPr lang="ru-RU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636912"/>
            <a:ext cx="9036496" cy="403244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b="1" dirty="0" smtClean="0"/>
              <a:t>ШОС</a:t>
            </a:r>
            <a:r>
              <a:rPr lang="ru-RU" dirty="0" smtClean="0"/>
              <a:t> – Шанхайская организация сотрудничества (8 государств – членов Китай, Индия, Россия, Пакистан, Казахстан, Киргизия, Узбекистан, Таджикистан. </a:t>
            </a:r>
            <a:r>
              <a:rPr lang="ru-RU" dirty="0"/>
              <a:t>4</a:t>
            </a:r>
            <a:r>
              <a:rPr lang="ru-RU" dirty="0" smtClean="0"/>
              <a:t> наблюдателя и 6 партнёров по диалогу) 2001 г. Взаимодействие в сферах: безопасности, военно-политической и экономической, не переходящее на данный момент в форму военно-политического, экономического союзов (намерение создать Зону свободной торговли).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b="1" dirty="0" smtClean="0"/>
              <a:t>БРИКС</a:t>
            </a:r>
            <a:r>
              <a:rPr lang="ru-RU" dirty="0" smtClean="0"/>
              <a:t> – Бразилия, Россия, Индия, Китай, ЮАР. (2006) Сотрудничество в </a:t>
            </a:r>
            <a:r>
              <a:rPr lang="ru-RU" dirty="0"/>
              <a:t>решении финансовых</a:t>
            </a:r>
            <a:r>
              <a:rPr lang="ru-RU" dirty="0" smtClean="0"/>
              <a:t>, </a:t>
            </a:r>
            <a:r>
              <a:rPr lang="ru-RU" dirty="0"/>
              <a:t>научно-технических, культурных, политических, </a:t>
            </a:r>
            <a:r>
              <a:rPr lang="ru-RU" dirty="0" smtClean="0"/>
              <a:t>экологических проблем.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Китайская инициатива </a:t>
            </a:r>
            <a:r>
              <a:rPr lang="ru-RU" b="1" dirty="0" smtClean="0"/>
              <a:t>«Один пояс – один путь» </a:t>
            </a:r>
            <a:r>
              <a:rPr lang="ru-RU" dirty="0" smtClean="0"/>
              <a:t>(более 60 стран) – </a:t>
            </a:r>
            <a:r>
              <a:rPr lang="ru-RU" b="1" dirty="0" smtClean="0"/>
              <a:t>создание Евразийской глобальной инфраструктуры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smtClean="0"/>
              <a:t>2015, 2010-2014 – название Экономический пояс Шёлкового пути).</a:t>
            </a:r>
            <a:endParaRPr lang="ru-RU" dirty="0"/>
          </a:p>
        </p:txBody>
      </p:sp>
      <p:pic>
        <p:nvPicPr>
          <p:cNvPr id="1027" name="Picture 3" descr="C:\Users\user1\Pictures\sammit-shos-u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58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912768" cy="1143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Способность к выживанию США и </a:t>
            </a:r>
            <a:r>
              <a:rPr lang="ru-RU" sz="24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России, в%</a:t>
            </a:r>
            <a:endParaRPr lang="ru-RU" sz="24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84768597"/>
              </p:ext>
            </p:extLst>
          </p:nvPr>
        </p:nvGraphicFramePr>
        <p:xfrm>
          <a:off x="611560" y="1268760"/>
          <a:ext cx="7920881" cy="4248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8897"/>
                <a:gridCol w="1070992"/>
                <a:gridCol w="1070992"/>
              </a:tblGrid>
              <a:tr h="472052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Россия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США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Общая оценка         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58,9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66,0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Географические условия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Численность населения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Природные ресурсы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95,7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33,9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Экономическая мощь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6,14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66,4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Оборонительные </a:t>
                      </a:r>
                      <a:r>
                        <a:rPr lang="ru-RU" sz="1800" u="none" strike="noStrike" dirty="0" smtClean="0">
                          <a:effectLst/>
                        </a:rPr>
                        <a:t>силы (неядерные)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45,9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67,1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Национальная мораль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76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55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720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Дипломатия и сотрудничество в области обороны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46,3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59,5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276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912768" cy="1143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Способность к выживанию </a:t>
            </a:r>
            <a:r>
              <a:rPr lang="ru-RU" sz="24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России, в%</a:t>
            </a:r>
            <a:endParaRPr lang="ru-RU" sz="24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35695144"/>
              </p:ext>
            </p:extLst>
          </p:nvPr>
        </p:nvGraphicFramePr>
        <p:xfrm>
          <a:off x="467544" y="1196752"/>
          <a:ext cx="8280920" cy="52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3688" y="4861520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(неядерные)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4240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112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Способность к выживанию США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4" y="1556792"/>
            <a:ext cx="737333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2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44816" cy="7829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dk1"/>
                </a:solidFill>
                <a:effectLst/>
              </a:rPr>
              <a:t>Способность к выживанию США и России, в%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2222434"/>
              </p:ext>
            </p:extLst>
          </p:nvPr>
        </p:nvGraphicFramePr>
        <p:xfrm>
          <a:off x="395536" y="1340768"/>
          <a:ext cx="8273008" cy="5131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80552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79009938"/>
              </p:ext>
            </p:extLst>
          </p:nvPr>
        </p:nvGraphicFramePr>
        <p:xfrm>
          <a:off x="467544" y="332656"/>
          <a:ext cx="835292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3588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12511" cy="1143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+mn-cs"/>
              </a:rPr>
              <a:t>Стимулы прогресса США и России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21960478"/>
              </p:ext>
            </p:extLst>
          </p:nvPr>
        </p:nvGraphicFramePr>
        <p:xfrm>
          <a:off x="395536" y="1988840"/>
          <a:ext cx="8352929" cy="250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720"/>
                <a:gridCol w="2033202"/>
                <a:gridCol w="2456787"/>
                <a:gridCol w="2626220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Налог на доходы богатых (ЗП, бонусы, дивиденды)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Налог на капитализируемую прибыль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Вывод</a:t>
                      </a:r>
                      <a:endParaRPr lang="ru-RU" sz="2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05584">
                <a:tc>
                  <a:txBody>
                    <a:bodyPr/>
                    <a:lstStyle/>
                    <a:p>
                      <a:r>
                        <a:rPr lang="ru-RU" dirty="0" smtClean="0"/>
                        <a:t>США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Заинтересованность в инвестициях</a:t>
                      </a:r>
                      <a:endParaRPr lang="ru-RU" sz="18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6363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13% (8,9)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20%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Заинтересованность в вывозе капитала</a:t>
                      </a:r>
                      <a:endParaRPr lang="ru-RU" sz="18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964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Особенности </a:t>
            </a:r>
            <a:r>
              <a:rPr lang="ru-RU" sz="2800" b="1" dirty="0" smtClean="0"/>
              <a:t>Евразийской и Европейской интеграций</a:t>
            </a:r>
            <a:endParaRPr lang="ru-RU" sz="2800" b="1" dirty="0" smtClean="0">
              <a:latin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116</a:t>
            </a:fld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68092"/>
            <a:ext cx="4176464" cy="1776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ЕАЭС</a:t>
            </a:r>
          </a:p>
          <a:p>
            <a:pPr algn="ctr"/>
            <a:r>
              <a:rPr lang="ru-RU" dirty="0"/>
              <a:t>Объединяет страны: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Экспортеры и импортёры ресурсов;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С низким уровнем монетизации экономики.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1868092"/>
            <a:ext cx="3960440" cy="1776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ЕС</a:t>
            </a:r>
          </a:p>
          <a:p>
            <a:pPr algn="ctr"/>
            <a:r>
              <a:rPr lang="ru-RU" dirty="0" smtClean="0"/>
              <a:t>Объединяет страны: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Только импортёры ресурсов;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С высоким уровнем монетизации.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8928" y="4234550"/>
            <a:ext cx="4231064" cy="2362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Субъекты хозяйствования приобретают: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Дешёвые</a:t>
            </a:r>
            <a:r>
              <a:rPr lang="ru-RU" dirty="0" smtClean="0"/>
              <a:t> ресурсы по внутренним ценам стран-экспортеров;</a:t>
            </a:r>
            <a:endParaRPr lang="en-US" dirty="0" smtClean="0"/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6-ой </a:t>
            </a:r>
            <a:r>
              <a:rPr lang="ru-RU" b="1" dirty="0" err="1" smtClean="0">
                <a:solidFill>
                  <a:srgbClr val="FF0000"/>
                </a:solidFill>
              </a:rPr>
              <a:t>малоконкурентный</a:t>
            </a:r>
            <a:r>
              <a:rPr lang="ru-RU" dirty="0" smtClean="0"/>
              <a:t> рынок мира;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Дорогие</a:t>
            </a:r>
            <a:r>
              <a:rPr lang="ru-RU" dirty="0" smtClean="0"/>
              <a:t> денежные кредиты</a:t>
            </a:r>
            <a:br>
              <a:rPr lang="ru-RU" dirty="0" smtClean="0"/>
            </a:br>
            <a:r>
              <a:rPr lang="ru-RU" dirty="0" smtClean="0"/>
              <a:t>(в 200 раз больше ЕС).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670523" y="3640635"/>
            <a:ext cx="1152129" cy="59391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36195" y="3645024"/>
            <a:ext cx="1152129" cy="58952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4234550"/>
            <a:ext cx="4032447" cy="2362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Субъекты хозяйствования приобретают: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Дорогие</a:t>
            </a:r>
            <a:r>
              <a:rPr lang="ru-RU" b="1" dirty="0" smtClean="0"/>
              <a:t> </a:t>
            </a:r>
            <a:r>
              <a:rPr lang="ru-RU" dirty="0" smtClean="0"/>
              <a:t>ресурсы по мировым ценам;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1-ый </a:t>
            </a:r>
            <a:r>
              <a:rPr lang="ru-RU" b="1" dirty="0" err="1" smtClean="0">
                <a:solidFill>
                  <a:srgbClr val="FF0000"/>
                </a:solidFill>
              </a:rPr>
              <a:t>высококонкурентный</a:t>
            </a:r>
            <a:r>
              <a:rPr lang="ru-RU" dirty="0" smtClean="0"/>
              <a:t> рынок мира;</a:t>
            </a:r>
          </a:p>
          <a:p>
            <a:pPr marL="342900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Дешёвые</a:t>
            </a:r>
            <a:r>
              <a:rPr lang="ru-RU" dirty="0" smtClean="0"/>
              <a:t> денежные кредиты</a:t>
            </a:r>
            <a:br>
              <a:rPr lang="ru-RU" dirty="0" smtClean="0"/>
            </a:br>
            <a:r>
              <a:rPr lang="ru-RU" dirty="0" smtClean="0"/>
              <a:t>(в 200 раз меньше ЕАЭС).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1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Территориально-отраслевые противоречия ЕАЭС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117</a:t>
            </a:fld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611559" y="2194178"/>
            <a:ext cx="3630096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Противоречия между экспортерами и импортерами ресурсов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2194178"/>
            <a:ext cx="3456384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Противоречия между экспортерами ресурсов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2926" y="4077072"/>
            <a:ext cx="3638729" cy="193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Заинтересованность импортеров перепродавать  </a:t>
            </a:r>
            <a:r>
              <a:rPr lang="ru-RU" dirty="0"/>
              <a:t>за пределы </a:t>
            </a:r>
            <a:r>
              <a:rPr lang="ru-RU" dirty="0" smtClean="0"/>
              <a:t>ЕАЭС по </a:t>
            </a:r>
            <a:r>
              <a:rPr lang="ru-RU" dirty="0"/>
              <a:t>мировым </a:t>
            </a:r>
            <a:r>
              <a:rPr lang="ru-RU" dirty="0" smtClean="0"/>
              <a:t>ценам ресурсы, приобретённые по внутренним ценам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39" y="4077072"/>
            <a:ext cx="3456384" cy="193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Заинтересованность импортеров ресурсов разных стран в различных экспортных пошлинах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850542" y="3593623"/>
            <a:ext cx="1152129" cy="46082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084166" y="3593623"/>
            <a:ext cx="1152129" cy="46082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Разрешение противоречий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118</a:t>
            </a:fld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57" y="2737694"/>
            <a:ext cx="3630096" cy="246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dirty="0" smtClean="0"/>
              <a:t>Зачисление экспортных пошлин в бюджет стран ЕАЭС – импортёров ресурсов;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dirty="0" smtClean="0"/>
              <a:t>Выравнивание уровня внутренних цен на ресурсы к уровню мировых цен (налоговый манёвр).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2039" y="2737694"/>
            <a:ext cx="3456384" cy="246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dirty="0" smtClean="0"/>
              <a:t>Выравнивание уровней экспортных пошлин в странах экспортерах-ресурсов;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dirty="0" smtClean="0"/>
              <a:t>Выравнивание уровня внутренних цен на ресурсы к уровню мировых цен </a:t>
            </a:r>
            <a:r>
              <a:rPr lang="ru-RU" dirty="0"/>
              <a:t>(налоговый манёвр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1557" y="1553718"/>
            <a:ext cx="3630096" cy="6943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экспортерами и импортерами ресурсов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958820" y="1556792"/>
            <a:ext cx="3456384" cy="6943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экспортерами ресурсов</a:t>
            </a:r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1850541" y="2248098"/>
            <a:ext cx="1152129" cy="46082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084166" y="2248098"/>
            <a:ext cx="1152129" cy="46082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лево/вверх 4"/>
          <p:cNvSpPr/>
          <p:nvPr/>
        </p:nvSpPr>
        <p:spPr>
          <a:xfrm>
            <a:off x="6372198" y="5207350"/>
            <a:ext cx="864097" cy="102996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лево/вверх 19"/>
          <p:cNvSpPr/>
          <p:nvPr/>
        </p:nvSpPr>
        <p:spPr>
          <a:xfrm rot="5400000">
            <a:off x="1796189" y="5261699"/>
            <a:ext cx="1029964" cy="921261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71802" y="5445224"/>
            <a:ext cx="3600398" cy="1152128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 smtClean="0"/>
              <a:t>Общий рынок электроэнергии, нефти и газа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6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монетизации в странах СНГ (М2:ВВП)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(финансовые противоречия ЕАЭС)</a:t>
            </a:r>
            <a:r>
              <a:rPr lang="ru-RU" sz="2800" b="1" dirty="0" smtClean="0"/>
              <a:t>	</a:t>
            </a:r>
            <a:endParaRPr lang="ru-RU" sz="28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119</a:t>
            </a:fld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6" y="1530464"/>
            <a:ext cx="7955548" cy="532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93"/>
            <a:ext cx="9144000" cy="559921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99"/>
            <a:ext cx="9123514" cy="574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монетизации в России, Казахстане, КНР и Японии (М2:ВВП)</a:t>
            </a:r>
            <a:r>
              <a:rPr lang="ru-RU" sz="2800" b="1" dirty="0" smtClean="0"/>
              <a:t> 	</a:t>
            </a:r>
            <a:endParaRPr lang="ru-RU" sz="28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120</a:t>
            </a:fld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611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121</a:t>
            </a:fld>
            <a:endParaRPr lang="ru-RU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1337117"/>
            <a:ext cx="7556416" cy="51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монетизации в России, КНР и Японии (М2:ВВП)</a:t>
            </a:r>
            <a:r>
              <a:rPr lang="ru-RU" sz="2800" b="1" dirty="0" smtClean="0"/>
              <a:t> 	и Золото-валютные резервы (ЗВР)</a:t>
            </a:r>
            <a:endParaRPr lang="ru-RU" sz="28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122</a:t>
            </a:fld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348880"/>
            <a:ext cx="2952329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Избыток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денежной массы </a:t>
            </a:r>
            <a:r>
              <a:rPr lang="ru-RU" dirty="0" smtClean="0"/>
              <a:t>(КНР </a:t>
            </a:r>
            <a:r>
              <a:rPr lang="ru-RU" dirty="0"/>
              <a:t>и </a:t>
            </a:r>
            <a:r>
              <a:rPr lang="ru-RU" dirty="0" smtClean="0"/>
              <a:t>Японии)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0037" y="2348880"/>
            <a:ext cx="3960435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необходимость </a:t>
            </a:r>
            <a:endParaRPr lang="ru-RU" dirty="0" smtClean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накопления ЗВР</a:t>
            </a: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3599894" y="2431190"/>
            <a:ext cx="1152129" cy="122413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3984457"/>
            <a:ext cx="2952329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Недостаток </a:t>
            </a:r>
            <a:r>
              <a:rPr lang="ru-RU" dirty="0" smtClean="0"/>
              <a:t>денежной </a:t>
            </a:r>
            <a:r>
              <a:rPr lang="ru-RU" dirty="0"/>
              <a:t>массы </a:t>
            </a:r>
            <a:r>
              <a:rPr lang="ru-RU" dirty="0" smtClean="0"/>
              <a:t>(Россия, ЕАЭС)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0035" y="3984457"/>
            <a:ext cx="3960437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необходимость </a:t>
            </a:r>
            <a:r>
              <a:rPr lang="ru-RU" dirty="0" smtClean="0"/>
              <a:t>проведения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денежной  безналичной эмиссии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 а не накопление ЗВР</a:t>
            </a:r>
          </a:p>
        </p:txBody>
      </p:sp>
      <p:sp>
        <p:nvSpPr>
          <p:cNvPr id="13" name="Стрелка вниз 12"/>
          <p:cNvSpPr/>
          <p:nvPr/>
        </p:nvSpPr>
        <p:spPr>
          <a:xfrm rot="16200000">
            <a:off x="3599894" y="4066768"/>
            <a:ext cx="1152129" cy="122413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монетизации в России (М2:ВВП)</a:t>
            </a:r>
            <a:endParaRPr lang="ru-RU" sz="28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123</a:t>
            </a:fld>
            <a:endParaRPr lang="ru-RU" dirty="0" smtClean="0"/>
          </a:p>
        </p:txBody>
      </p:sp>
      <p:pic>
        <p:nvPicPr>
          <p:cNvPr id="3074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t="-3319" r="-1488" b="-5646"/>
          <a:stretch>
            <a:fillRect/>
          </a:stretch>
        </p:blipFill>
        <p:spPr bwMode="auto">
          <a:xfrm>
            <a:off x="539552" y="1772816"/>
            <a:ext cx="8064896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8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Скорость денежного обращения М2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(в России)</a:t>
            </a:r>
            <a:endParaRPr lang="ru-RU" sz="2800" b="1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124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/>
          <a:stretch>
            <a:fillRect/>
          </a:stretch>
        </p:blipFill>
        <p:spPr bwMode="auto">
          <a:xfrm>
            <a:off x="203992" y="1988840"/>
            <a:ext cx="8736013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Динамика прироста ВВП, денежной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массы М2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инфляции в процентах к предыдущему году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125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595203"/>
              </p:ext>
            </p:extLst>
          </p:nvPr>
        </p:nvGraphicFramePr>
        <p:xfrm>
          <a:off x="755576" y="1556792"/>
          <a:ext cx="7660724" cy="516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7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126</a:t>
            </a:fld>
            <a:endParaRPr lang="ru-RU" dirty="0" smtClean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7063" t="24555" r="63764" b="50860"/>
          <a:stretch/>
        </p:blipFill>
        <p:spPr bwMode="auto">
          <a:xfrm>
            <a:off x="680728" y="1772816"/>
            <a:ext cx="7942706" cy="4421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851877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СООТНОШЕНИЕ ДЕВАЛЬВАЦИИ ВАЛЮТЫ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/>
              <a:t>И ДОЛИ НЕФТИ В ВВП </a:t>
            </a:r>
          </a:p>
          <a:p>
            <a:pPr algn="ctr">
              <a:lnSpc>
                <a:spcPct val="80000"/>
              </a:lnSpc>
            </a:pPr>
            <a:r>
              <a:rPr lang="ru-RU" sz="2800" i="1" dirty="0" smtClean="0"/>
              <a:t>(с 1 январь 2014 по 15 сентября 2015 года)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1710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Денежная эмиссия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127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348880"/>
            <a:ext cx="2952329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Центробанк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2348880"/>
            <a:ext cx="2952328" cy="138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Объективно отобранные коммерческие банки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4103949" y="1927135"/>
            <a:ext cx="1152129" cy="2232248"/>
          </a:xfrm>
          <a:prstGeom prst="downArrow">
            <a:avLst>
              <a:gd name="adj1" fmla="val 6221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/>
              <a:t>Рефинансирует по низкой ставке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9334" y="4869160"/>
            <a:ext cx="453672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Инвестиционные проекты региональных (не столичных) отечественных и евразийских товаропроизводителей, определённых на конкурсной основе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Стрелка углом вверх 16"/>
          <p:cNvSpPr/>
          <p:nvPr/>
        </p:nvSpPr>
        <p:spPr>
          <a:xfrm rot="5400000" flipV="1">
            <a:off x="5105619" y="3818603"/>
            <a:ext cx="2427665" cy="2409754"/>
          </a:xfrm>
          <a:prstGeom prst="bentUpArrow">
            <a:avLst>
              <a:gd name="adj1" fmla="val 30055"/>
              <a:gd name="adj2" fmla="val 21565"/>
              <a:gd name="adj3" fmla="val 29881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Финансируют по низкой ставке</a:t>
            </a:r>
          </a:p>
        </p:txBody>
      </p:sp>
    </p:spTree>
    <p:extLst>
      <p:ext uri="{BB962C8B-B14F-4D97-AF65-F5344CB8AC3E}">
        <p14:creationId xmlns:p14="http://schemas.microsoft.com/office/powerpoint/2010/main" val="36283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2560" y="1556792"/>
            <a:ext cx="374441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Различие правовых стандартов </a:t>
            </a:r>
          </a:p>
          <a:p>
            <a:pPr algn="ctr"/>
            <a:r>
              <a:rPr lang="ru-RU" sz="2000" dirty="0" smtClean="0"/>
              <a:t>(разрешительный характер регистрации </a:t>
            </a:r>
            <a:r>
              <a:rPr lang="ru-RU" sz="2000" dirty="0" err="1" smtClean="0"/>
              <a:t>юр.лиц</a:t>
            </a:r>
            <a:r>
              <a:rPr lang="ru-RU" sz="2000" dirty="0" smtClean="0"/>
              <a:t> (Россия) и заявительный (Казахстан))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556792"/>
            <a:ext cx="3744416" cy="17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Дискриминационные правовые стандарты </a:t>
            </a:r>
          </a:p>
          <a:p>
            <a:pPr algn="ctr"/>
            <a:r>
              <a:rPr lang="ru-RU" sz="2000" dirty="0" smtClean="0"/>
              <a:t>(обеспечение административных и финансовых преимуществ национальным субъектам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077072"/>
            <a:ext cx="856895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РАЗРЕШЕНИЕ ПРОТИВОРЕЧИЙ</a:t>
            </a:r>
          </a:p>
          <a:p>
            <a:pPr algn="ctr"/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 smtClean="0"/>
              <a:t>Делегирование полномочий Евразийской экономической комиссии;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Унификация и гармонизация национального законодательства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Создание парламентского измерения ЕАЭС .</a:t>
            </a:r>
          </a:p>
          <a:p>
            <a:pPr marL="342900" indent="-342900" algn="ctr">
              <a:buAutoNum type="arabicPeriod"/>
            </a:pP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232720" y="3503352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444208" y="3503352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72828" y="548680"/>
            <a:ext cx="7637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Противоречие в национальном законодательстве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32742603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37824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Рейтинги РФ по глобальному индексу конкурентоспособности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его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субиндексам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2015-2016 гг.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468313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129</a:t>
            </a:fld>
            <a:endParaRPr lang="ru-RU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3" y="1978024"/>
            <a:ext cx="8451774" cy="34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5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2095500" algn="l"/>
                <a:tab pos="2969895" algn="ctr"/>
              </a:tabLst>
            </a:pPr>
            <a:r>
              <a:rPr lang="ru-RU" sz="4900" b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Модели </a:t>
            </a:r>
            <a:r>
              <a:rPr lang="ru-RU" sz="4900" b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глобализации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82357745"/>
              </p:ext>
            </p:extLst>
          </p:nvPr>
        </p:nvGraphicFramePr>
        <p:xfrm>
          <a:off x="107504" y="980729"/>
          <a:ext cx="8867328" cy="5739571"/>
        </p:xfrm>
        <a:graphic>
          <a:graphicData uri="http://schemas.openxmlformats.org/drawingml/2006/table">
            <a:tbl>
              <a:tblPr firstRow="1" firstCol="1" bandRow="1"/>
              <a:tblGrid>
                <a:gridCol w="4382103"/>
                <a:gridCol w="4485225"/>
              </a:tblGrid>
              <a:tr h="5040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Старая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Новая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 Однополярность – единоличное лидерство США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 Многополярность – взаимодействие старых (Большая семерка) и новых лидеров (Китай, Россия, Индия, Бразилия)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 Институты глобализации (МВФ, Мировой банк, ЕЦБ, ЕБРР) подконтрольны США и их союзникам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 Сочетание старых и новых институтов глобализации (Азиатский банк инфраструктурных инвестиций, Новый банк развития, Евразийский банк развития)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0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 США – двигатель либерализма в экономике, инициатор соглашений о свободной торговле (Азиатско-Тихоокеанское партнерство, США- ЕС)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 КНР – двигатель либерализма в экономике, инициатор проекта «Один пояс – один путь» (более 60 стран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</a:t>
                      </a:r>
                      <a:r>
                        <a:rPr lang="ru-RU" sz="1600" b="1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ШОС, БРИКС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США – сторонник протекционизма, вышли из АТП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выходят из Соглашения по климату, </a:t>
                      </a: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заморозили переговоры США 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– ЕС по свободной торговле</a:t>
                      </a:r>
                      <a:endParaRPr lang="ru-RU" sz="1600" b="1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 Распространение западных либеральных ценностей в качестве мирового эталона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 Защита новыми лидерами традиционных </a:t>
                      </a:r>
                      <a:r>
                        <a:rPr lang="ru-RU" sz="16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ценностей, доведение Большой семеркой либеральных</a:t>
                      </a:r>
                      <a:r>
                        <a:rPr lang="ru-RU" sz="1600" b="1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ценностей до абсурда (3 пол)</a:t>
                      </a:r>
                      <a:endParaRPr lang="ru-RU" sz="1600" b="1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 Цивилизованный развод стран, составлявших единый народно-хозяйственный комплекс СССР, невозможность создания Большой Евразии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 Укрепление Евразийского экономического союза, создание условий для объединения ЕС и КНР с Юго-Восточной Азией через Россию</a:t>
                      </a:r>
                    </a:p>
                  </a:txBody>
                  <a:tcPr marL="58728" marR="58728" marT="0" marB="0" anchor="ctr">
                    <a:lnL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130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1" y="1556791"/>
            <a:ext cx="747143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Комплексная оценка системы экономической безопасности в разрезе</a:t>
            </a:r>
            <a:r>
              <a:rPr lang="en-US" sz="2400" b="1" dirty="0"/>
              <a:t> </a:t>
            </a:r>
            <a:r>
              <a:rPr lang="ru-RU" sz="2400" b="1" dirty="0"/>
              <a:t>ее основных подсистем за 2013 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09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Комплексная оценка системы экономической безопасности в </a:t>
            </a:r>
            <a:r>
              <a:rPr lang="ru-RU" sz="2400" b="1" dirty="0" smtClean="0"/>
              <a:t>разрезе</a:t>
            </a:r>
            <a:r>
              <a:rPr lang="en-US" sz="2400" b="1" dirty="0" smtClean="0"/>
              <a:t> </a:t>
            </a:r>
            <a:r>
              <a:rPr lang="ru-RU" sz="2400" b="1" dirty="0" smtClean="0"/>
              <a:t>ее </a:t>
            </a:r>
            <a:r>
              <a:rPr lang="ru-RU" sz="2400" b="1" dirty="0"/>
              <a:t>основных подсистем за 2014 год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1" y="1557352"/>
            <a:ext cx="742153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Комплексная оценка системы экономической безопасности в </a:t>
            </a:r>
            <a:r>
              <a:rPr lang="ru-RU" sz="2400" b="1" dirty="0" smtClean="0"/>
              <a:t>разрезе</a:t>
            </a:r>
            <a:r>
              <a:rPr lang="en-US" sz="2400" b="1" dirty="0" smtClean="0"/>
              <a:t> </a:t>
            </a:r>
            <a:r>
              <a:rPr lang="ru-RU" sz="2400" b="1" dirty="0" smtClean="0"/>
              <a:t>ее </a:t>
            </a:r>
            <a:r>
              <a:rPr lang="ru-RU" sz="2400" b="1" dirty="0"/>
              <a:t>основных подсистем за 2015 год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5" y="1556792"/>
            <a:ext cx="770921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2088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Способность к выживанию России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41" y="1556792"/>
            <a:ext cx="667531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Сравнительные характеристики потенциалов способности к </a:t>
            </a:r>
            <a:r>
              <a:rPr lang="ru-RU" sz="2400" b="1" dirty="0" smtClean="0"/>
              <a:t>выживанию</a:t>
            </a:r>
            <a:r>
              <a:rPr lang="en-US" sz="2400" b="1" dirty="0" smtClean="0"/>
              <a:t> </a:t>
            </a:r>
            <a:r>
              <a:rPr lang="ru-RU" sz="2400" b="1" dirty="0" smtClean="0"/>
              <a:t>России </a:t>
            </a:r>
            <a:r>
              <a:rPr lang="ru-RU" sz="2400" b="1" dirty="0"/>
              <a:t>и США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1" y="1484784"/>
            <a:ext cx="7262609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0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916832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ликвидация барьеров и углубление евразийской интеграции происходит с отставанием на 1,5-2 года по сравнению со сроками, намеченными в Договоре о ЕАЭС;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введение в действие с 1 января 2018 года Таможенного кодекса ЕАЭС требует внесения соответствующих изменений в 97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 Российской Федерации. Однако, в Государственную Думу до сих пор не внесены новый закон «О таможенном регулировании» и закон (законы), предполагающие изменения в 48 федеральных законах;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интеграцию сдерживают отличные от евразийских обязательства, навязанные странам ЕАЭС при вступлении в ВТО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404664"/>
            <a:ext cx="378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6549" y="1530977"/>
            <a:ext cx="849694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имеет место незаконный реэкспорт товаров, запрещенных к ввозу в Российскую Федерацию;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унификацию и гармонизацию национального законодательства тормозит отсутствие парламентского измерения ЕАЭС в его институциональной структуре. Национальным парламентам приходится в одиночку решать и задачи по приведению национальных законов в соответствие с евразийской договорно-правовой базой;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формирование единого цифрового пространства сдерживается широким использованием в странах ЕАЭС информационных баз, основанных на продуктах иностранных компаний, что не позволяет обеспечить информационную безопасность как национальных, так и совместных проектов развития цифровой экономики;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евразийскую интеграцию тормозит исключение из ее процессов социально-гуманитарного направления, непосредственно связанного с экономическим развитием и экономической безопасностью государств-членов ЕАЭС.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404664"/>
            <a:ext cx="378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Принять Высшим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Евразийским экономическим советом Стратегического документа («Новой Декларации») по дальнейшему развитию ЕАЭС,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предусматривающего: расширение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Евразийской экономической комиссии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неукоснительное выполнение решений Суда ЕАЭС,  формирование парламентской структуры, сокращение изъятий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ограничений, выявление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барьеров на внутреннем рынке ЕАЭС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Стратегического документа принять «новый рабочий план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ЕАЭС, позволяющий обеспечить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реализацию норм Таможенного кодекса ЕАЭС, других правовых актов Союза и при необходимости внесение изменений в национальное законодательство;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ускорение процедур, связанных с внесением в Государственную Думу новой редакции федерального закона «О таможенном регулировании в Российской Федерации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изменений в 48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законов РФ, а также законодательства Армении, Белоруссии, Казахстана и Киргизии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нормами Таможенного кодекса ЕАЭС.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0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139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связи с действием в отношении России ограничительных экономических мер со стороны западных стран учет в новом законе             «О таможенном регулировании в Российской Федерации» меры по своевременному реагированию на возможные злоупотребления со стороны стран-участниц ЕАЭС по реэкспорту запрещенных для ввоза на территорию Российской Федерации товаров из третьих стран. 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оперативное внедрение программы по подготовке и переподготовке кадров и должностных лиц Российской Федерации в области таможенного регулирования, внешнеэкономической деятельности и смежных отраслей с учетом ввода в действие Таможенного кодекса ЕАЭС, нового закона «О таможенном регулировании в Российской Федерации» и соответствующих изменений в российском законодательстве.  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внесение изменений в законодательство Российской Федерации в части установления порядка перемещения культурных ценностей через государственные границы стран-участников ЕАЭС, а также разработать и подготовить к подписанию соглашение о сохранении культурного наследия государств-членов ЕАЭС и регулировании перемещения культурных ценностей на таможенной территории Евразийского экономического союза.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одобрение Высшим Евразийским экономическим советом создания Евразийского сетевого университета Ассоциации евразийских университетов и рассмотреть возможность организации в рамках этого университета Сетевого таможенного университета для подготовки и переподготовки кадров и должностных лиц государств-участников ЕАЭС по специальностям в области таможенного регулирования, внешнеэкономической деятельности и смежных отраслей.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3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0358662"/>
              </p:ext>
            </p:extLst>
          </p:nvPr>
        </p:nvGraphicFramePr>
        <p:xfrm>
          <a:off x="467545" y="1340768"/>
          <a:ext cx="8136908" cy="4767372"/>
        </p:xfrm>
        <a:graphic>
          <a:graphicData uri="http://schemas.openxmlformats.org/drawingml/2006/table">
            <a:tbl>
              <a:tblPr firstRow="1" firstCol="1" bandRow="1"/>
              <a:tblGrid>
                <a:gridCol w="1186531"/>
                <a:gridCol w="778480"/>
                <a:gridCol w="778480"/>
                <a:gridCol w="778480"/>
                <a:gridCol w="778480"/>
                <a:gridCol w="778480"/>
                <a:gridCol w="778480"/>
                <a:gridCol w="778480"/>
                <a:gridCol w="778480"/>
                <a:gridCol w="722537"/>
              </a:tblGrid>
              <a:tr h="1166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Государства-лидеры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ВВП (по ППС) в трилл долл. США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Военные расходы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Численность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вооруженных сил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Население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Территория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Международные резервы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Взнос в ООН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экспорта товаров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экспорта услуг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США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Индия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Япония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89" marR="57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Германия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Россия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Бразилия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Франция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Великобритания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1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Италия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83" marR="58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260648"/>
            <a:ext cx="763284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Показатели совокупной национальной мощи государств-лидеров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2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завершение работы по урегулированию вопросов пенсионного обеспечения трудящихся государств - членов ЕАЭС, в том числе подписание Договора о пенсионном обеспечении трудящихся государств – членов ЕАЭС и осуществление мер по его реализации;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выполнение Основных направлений реализации цифровой повестки Евразийского экономического союза до 2025 г.,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создании единых информационных систем в ЕАЭС, переходе на полностью евразийские информационные продукты и технические системы. Оказать государственную поддержку внедрению на цифровом рынке ЕАЭС российских процессоров и информационной системы «Эльбрус»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Ростеха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другим отечественным компаниям;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целях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взаимопризнания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электронных цифровых подписей государств-участников ЕАЭС разработку и подписание Соглашения о создании «Евразийского межгосударственного удостоверяющего центра»;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функционирование национального сегмента общего рынка лекарственных средств и медицинских изделий в рамках ЕАЭС;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активизацию работы по формированию общего финансового рынка ЕАЭС;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в принятии мер, направленных на увеличение объемов производства агропромышленной продукции в целях удовлетворения потребностей внутреннего рынка ЕАЭС и наращивания экспорта сельскохозяйственных товаров;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активизацию работы по созданию общего электроэнергетического рынка ЕАЭС, общего рынка газа, нефти и нефтепродуктов ЕАЭС. Завершить разработку и принятие Программ формирования общих рынков нефти и газа (должны были быть утверждены до 1 января 2018 года).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Проработать вопрос о реализации в рамках ЕАЭС совместных крупных реальных кооперационных проектов с участием всех государств-членов ЕАЭС.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придания дополнительных импульсов развитию промышленной кооперации и совместному предпринимательству на пространстве ЕАЭС перевести поддержку кооперации на системную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-правовую основу за счет определения в документах Союза особого статуса и критериев кооперационной продукции, а также обеспечения благоприятных условий ее доступа к рынкам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госзакупок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программам государственной поддержки производства и экспорта в странах-участницах.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1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устранение изъятий и ограничений на внутреннем рынке Союза через реализацию соответствующих «Дорожных карт». При этом выработать совместные меры по развитию экспорта, защите прав потребителей, условий создания и функционирования свободных (специальных, особых) экономических зон и свободных складов, либерализации условий взаимной торговли услугами, учреждения хозяйствующих субъектов, их деятельности, осуществления инвестиций, административного сотрудничества компетентных органов, реализация совместных проектов в промышленности и сельском хозяйстве.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принятие инициативных документов, не предусмотренных правом Союза (например, Соглашение о допуске брокеров и дилеров одного государства - члена Евразийского экономического союза на биржи (организаторов торговли) других государств-членов, Соглашение об аудиторской деятельности на территории Евразийского экономического союза, Соглашение о взаимодействии государств - членов Евразийского экономического союза по обмену сведениями, входящими в состав кредитных историй, Соглашение между государствами - членами Евразийского экономического союза о персональных данных).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40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в орбиту интеграции отдельных социальных и гуманитарных направлений, вопросов экономической безопасности, вопросов науки, инноваций, коммерциализации прав на объекты интеллектуальной собственности, спорта, сфер здравоохранения, которые в конечном итоге связаны с экономикой и выполнением государствами-членами обязательств, предусмотренных правом Союза. В частности, это касается регулирования деятельности спортсменов, водителей транспортных средств (через гармонизацию требований к обучению и дальнейшему признанию водительских удостоверений), создания единого рынка услуг в сфере научных исследований (решение Высшего Евразийского экономического совета от 26 декабря 2016 г. № 22), урегулирования условий предоставления медицинской помощи членам семьи трудящегося-мигранта, противодействия «серым» и фиктивным сделкам, незаконному вывозу капитала.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3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Имплементировать в право Союза рекомендации и наилучшие практики Организации экономического сотрудничества и развития (в частности, при разработке новых международных договоров и наднациональных документов).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развитие международных связей ЕАЭС в рамках реализации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направлениях международной деятельности Евразийского экономического союза, в том числе посредством проведения торговых переговоров с внешними партнерами, реализации имеющихся меморандумов о взаимопонимании и сотрудничестве, а также укрепления взаимодействия с государствами, международными организациями, площадками и международными интеграционными объединениями, в том числе с АТЭС, АСЕАН, МЕРКОСУР, БРИКС и т.д.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Проработать вопрос сопряжения ЕАЭС и СНГ, в том числе в части активизации направлений сотрудничества, которые в ЕАЭС отсутствуют.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наднациональную компетенцию Евразийской экономической комиссии с тем, чтобы решения Комиссии воспринимались сторонами как максимально объективные и учитывающие интересы всех государств - членов Союза и как можно реже оспаривались. Наделить Евразийскую экономическую комиссию полномочиями по консультированию в сферах исключительной (наднациональной) компетенции ЕАЭС (по вопросам таможенно-тарифного регулирования, применения мер торговой защиты, технических регламентов и др.), в том числе по обращениям уполномоченных деловых ассоциаций и объединений предпринимателей государств-членов ЕАЭС.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3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Имплементировать в право Союза рекомендации и наилучшие практики Организации экономического сотрудничества и развития (в частности, при разработке новых международных договоров и наднациональных документов).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развитие международных связей ЕАЭС в рамках реализации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направлениях международной деятельности Евразийского экономического союза, в том числе посредством проведения торговых переговоров с внешними партнерами, реализации имеющихся меморандумов о взаимопонимании и сотрудничестве, а также укрепления взаимодействия с государствами, международными организациями, площадками и международными интеграционными объединениями, в том числе с АТЭС, АСЕАН, МЕРКОСУР, БРИКС и т.д.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Проработать вопрос сопряжения ЕАЭС и СНГ, в том числе в части активизации направлений сотрудничества, которые в ЕАЭС отсутствуют.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наднациональную компетенцию Евразийской экономической комиссии с тем, чтобы решения Комиссии воспринимались сторонами как максимально объективные и учитывающие интересы всех государств - членов Союза и как можно реже оспаривались. Наделить Евразийскую экономическую комиссию полномочиями по консультированию в сферах исключительной (наднациональной) компетенции ЕАЭС (по вопросам таможенно-тарифного регулирования, применения мер торговой защиты, технических регламентов и др.), в том числе по обращениям уполномоченных деловых ассоциаций и объединений предпринимателей государств-членов ЕАЭС.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судебную ветвь в системе интеграционных институтов ЕАЭС. В связи с этим установить более строгую</a:t>
            </a:r>
            <a:r>
              <a:rPr lang="ru-RU" sz="20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процедуру обеспечения исполнения решений Суда ЕАЭС органами Союза, поскольку в сегодняшней практике де-факто многие его решения не исполняются, что обусловлено действующими отлагательными нормами.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вопрос о возможностях и перспективах юридического оформления парламентского измерения Евразийского экономического союза.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культурных контактов между государствами-членами ЕАЭС.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 содействие в популяризации евразийской интеграции и укреплении имиджа ЕАЭС, как в государствах-членах, так и на международной арене (в том числе, посредством более широкого освещения процессов евразийской интеграции в СМИ с представлением информации не только о преимуществах интеграции, но и проблемах и путях их решения).  </a:t>
            </a:r>
          </a:p>
        </p:txBody>
      </p:sp>
    </p:spTree>
    <p:extLst>
      <p:ext uri="{BB962C8B-B14F-4D97-AF65-F5344CB8AC3E}">
        <p14:creationId xmlns:p14="http://schemas.microsoft.com/office/powerpoint/2010/main" val="6804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области интеллектуальной собственности: а) проведение работы с партнерами по ЕАЭС по введению в национальное законодательство единой категории «товарный знак, знак обслуживания и наименование мест происхождения товара Евразийского экономического союза»,                         б) согласование позиции по параллельному импорту.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области налогообложения: а) согласование единой формулировки, определяющей статус резидента или нерезидента ЕАЭС, б) выработку рекомендаций по унификации перечня и состава подакцизной продукции,    в) определение минимальных и максимальных ставок НДС в рамках ЕАЭС, г) в целях обеспечения контроля и координации налогово-бюджетной и валютно-кредитной сферы необходимо принятие Соглашения стран ЕАЭС о создании общего органа финансового регулирования – «Совета по финансовой стабильности и финансовой политике ЕАЭС», д) разработку Модельного налогового кодекса ЕАЭС, модельного закона о бюджетной политике и бюджетном процессе.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 области валютного законодательства: а) ускорение работы над унификацией административной и уголовной ответственности за валютные правонарушения, б) разработку и принятия Соглашения об общих принципах валютной политики и валютного регулирования в ЕАЭС для введения в перспективе в ЕАЭС единой (условной или резервной) валюты, в) внесение изменений в Договор о Евразийском фонде стабилизации и развития с  введением условной резервной валюты по типу «специальных прав заимствования» МВФ.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4000" y="428"/>
            <a:ext cx="360000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6854" y="404664"/>
            <a:ext cx="64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проблем ЕАЭС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 области банковского законодательства: а) имплементацию стандартов Базеля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национальное законодательство государств-членов ЕАЭС, б) унификацию административных и правовых норм об административной и уголовной ответственности за банковские правонарушения, в) разработку Модельного банковского кодекса ЕАЭС.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области страхового законодательства: а) разработку общих правил лицензирования, единых требований к порядку формирования уставного капитала и страховых резервов страховщиков, обеспечение защиты прав страхователей, б) создание единого перечня видов страховой деятельности, в) разработку Модельного страхового кодекса ЕАЭС.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 области законодательства о рынке ценных бумаг: а) взаимное признание лицензий профессиональных участников рынков ценных бумаг,  б) разработку общих требований к биржам, брокерам и депозитариям как основным профессиональным участникам рынка ценных бумаг,                     в) гармонизацию национального законодательства государств-членов ЕАЭС в части депозитарных расписок.</a:t>
            </a:r>
          </a:p>
        </p:txBody>
      </p:sp>
    </p:spTree>
    <p:extLst>
      <p:ext uri="{BB962C8B-B14F-4D97-AF65-F5344CB8AC3E}">
        <p14:creationId xmlns:p14="http://schemas.microsoft.com/office/powerpoint/2010/main" val="37894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6456" y="428"/>
            <a:ext cx="467544" cy="360000"/>
          </a:xfr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149</a:t>
            </a:fld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560"/>
          <a:stretch/>
        </p:blipFill>
        <p:spPr bwMode="auto">
          <a:xfrm>
            <a:off x="410527" y="260648"/>
            <a:ext cx="8365480" cy="61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9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9168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effectLst>
                  <a:reflection blurRad="6350" endPos="0" dir="5400000" sy="-100000" algn="bl" rotWithShape="0"/>
                </a:effectLst>
              </a:rPr>
              <a:t>Интегральный рейтинг совокупной национальной мощи государств-лидеров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54957682"/>
              </p:ext>
            </p:extLst>
          </p:nvPr>
        </p:nvGraphicFramePr>
        <p:xfrm>
          <a:off x="395536" y="1196752"/>
          <a:ext cx="82296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03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764704"/>
            <a:ext cx="6512511" cy="1143000"/>
          </a:xfrm>
        </p:spPr>
        <p:txBody>
          <a:bodyPr/>
          <a:lstStyle/>
          <a:p>
            <a:r>
              <a:rPr lang="ru-RU" dirty="0" smtClean="0">
                <a:effectLst/>
              </a:rPr>
              <a:t>Тема </a:t>
            </a:r>
            <a:r>
              <a:rPr lang="en-US" dirty="0" smtClean="0">
                <a:effectLst/>
              </a:rPr>
              <a:t>2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700808"/>
            <a:ext cx="8064896" cy="3816425"/>
          </a:xfrm>
        </p:spPr>
        <p:txBody>
          <a:bodyPr anchor="ctr">
            <a:normAutofit/>
          </a:bodyPr>
          <a:lstStyle/>
          <a:p>
            <a:pPr marL="45720" indent="0" algn="ctr">
              <a:buNone/>
            </a:pPr>
            <a:r>
              <a:rPr lang="ru-RU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становления и развития СНГ</a:t>
            </a:r>
          </a:p>
        </p:txBody>
      </p:sp>
    </p:spTree>
    <p:extLst>
      <p:ext uri="{BB962C8B-B14F-4D97-AF65-F5344CB8AC3E}">
        <p14:creationId xmlns:p14="http://schemas.microsoft.com/office/powerpoint/2010/main" val="23564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</a:rPr>
              <a:t>Причины распада СССР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340768"/>
            <a:ext cx="8928992" cy="518457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b="1" dirty="0" smtClean="0"/>
              <a:t>1. </a:t>
            </a:r>
            <a:r>
              <a:rPr lang="ru-RU" b="1" dirty="0"/>
              <a:t>Форсирование политических реформ без адекватного </a:t>
            </a:r>
            <a:r>
              <a:rPr lang="ru-RU" b="1" dirty="0" smtClean="0"/>
              <a:t>радикального реформирования </a:t>
            </a:r>
            <a:r>
              <a:rPr lang="ru-RU" b="1" dirty="0"/>
              <a:t>экономической системы, усугубленное ошибками управления: </a:t>
            </a:r>
          </a:p>
          <a:p>
            <a:pPr marL="45720" indent="0">
              <a:buNone/>
            </a:pPr>
            <a:r>
              <a:rPr lang="ru-RU" dirty="0" smtClean="0"/>
              <a:t>А) рост заработной </a:t>
            </a:r>
            <a:r>
              <a:rPr lang="ru-RU" dirty="0"/>
              <a:t>платы, намного обгоняющий товарное </a:t>
            </a:r>
            <a:r>
              <a:rPr lang="ru-RU" dirty="0" smtClean="0"/>
              <a:t>предложение</a:t>
            </a:r>
          </a:p>
          <a:p>
            <a:pPr marL="45720" indent="0">
              <a:buNone/>
            </a:pPr>
            <a:r>
              <a:rPr lang="ru-RU" dirty="0" smtClean="0"/>
              <a:t>Б) антиалкогольная кампания (удар по бюджету и товарному покрытию спроса)</a:t>
            </a:r>
          </a:p>
          <a:p>
            <a:pPr marL="45720" indent="0">
              <a:buNone/>
            </a:pPr>
            <a:r>
              <a:rPr lang="ru-RU" dirty="0" smtClean="0"/>
              <a:t>В) отказ от высоко-технологичных производств под видом «конверсии»</a:t>
            </a:r>
          </a:p>
          <a:p>
            <a:pPr marL="45720" indent="0">
              <a:buNone/>
            </a:pPr>
            <a:r>
              <a:rPr lang="ru-RU" dirty="0"/>
              <a:t>Г</a:t>
            </a:r>
            <a:r>
              <a:rPr lang="ru-RU" dirty="0" smtClean="0"/>
              <a:t>) попытка удовлетворить спрос</a:t>
            </a:r>
            <a:r>
              <a:rPr lang="en-US" dirty="0" smtClean="0"/>
              <a:t>:</a:t>
            </a:r>
            <a:r>
              <a:rPr lang="ru-RU" dirty="0" smtClean="0"/>
              <a:t> 1) наращиванием экспортных поставок нефти и газа, ведущее к резкому падению цен на ресурсы</a:t>
            </a:r>
            <a:r>
              <a:rPr lang="en-US" dirty="0" smtClean="0"/>
              <a:t>; 2)</a:t>
            </a:r>
            <a:r>
              <a:rPr lang="ru-RU" dirty="0" smtClean="0"/>
              <a:t> взятием кредитов на Западе</a:t>
            </a:r>
          </a:p>
          <a:p>
            <a:pPr marL="45720" indent="0">
              <a:buNone/>
            </a:pPr>
            <a:r>
              <a:rPr lang="ru-RU" dirty="0"/>
              <a:t>Д</a:t>
            </a:r>
            <a:r>
              <a:rPr lang="ru-RU" dirty="0" smtClean="0"/>
              <a:t>) разрешение переводить безналичные деньги в наличные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Результат </a:t>
            </a:r>
            <a:r>
              <a:rPr lang="ru-RU" b="1" dirty="0">
                <a:solidFill>
                  <a:srgbClr val="FF0000"/>
                </a:solidFill>
              </a:rPr>
              <a:t>- пустые полки магазинов, </a:t>
            </a:r>
            <a:r>
              <a:rPr lang="ru-RU" b="1" dirty="0" smtClean="0">
                <a:solidFill>
                  <a:srgbClr val="FF0000"/>
                </a:solidFill>
              </a:rPr>
              <a:t>забастовки, недовольство населения  и армии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Причины распада СССР - 1</a:t>
            </a:r>
            <a:endParaRPr lang="ru-RU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340768"/>
            <a:ext cx="8928992" cy="5184576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b="1" dirty="0" smtClean="0"/>
              <a:t>2. Политическая слабость руководства (из-за несменяемости кадров, внешней зависимости в результате взятия политически связанных кредитов на Западе, страха, что придется отвечать за ошибки):</a:t>
            </a:r>
          </a:p>
          <a:p>
            <a:pPr marL="45720" indent="0">
              <a:buNone/>
            </a:pPr>
            <a:r>
              <a:rPr lang="ru-RU" dirty="0" smtClean="0"/>
              <a:t>А) </a:t>
            </a:r>
            <a:r>
              <a:rPr lang="ru-RU" dirty="0" err="1" smtClean="0"/>
              <a:t>нереагирование</a:t>
            </a:r>
            <a:r>
              <a:rPr lang="ru-RU" dirty="0" smtClean="0"/>
              <a:t> на выход Прибалтийских республик из советского правового поля (с 1989 г.), отделение Грузии, Молдовы (1990 г.</a:t>
            </a:r>
            <a:r>
              <a:rPr lang="en-US" dirty="0" smtClean="0"/>
              <a:t>)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ГКЧП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(19-21 августа)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accent6"/>
                </a:solidFill>
              </a:rPr>
              <a:t>отделение Украины</a:t>
            </a:r>
            <a:r>
              <a:rPr lang="ru-RU" dirty="0" smtClean="0"/>
              <a:t> (24 августа 1991 г.), игнорирование итогов общесоюзного референдума (17 марта 1991 г.)</a:t>
            </a:r>
          </a:p>
          <a:p>
            <a:pPr marL="45720" indent="0">
              <a:buNone/>
            </a:pPr>
            <a:r>
              <a:rPr lang="ru-RU" dirty="0" smtClean="0"/>
              <a:t>Б) развал вооруженных сил</a:t>
            </a:r>
            <a:r>
              <a:rPr lang="en-US" dirty="0" smtClean="0"/>
              <a:t>: </a:t>
            </a:r>
            <a:r>
              <a:rPr lang="ru-RU" dirty="0" smtClean="0"/>
              <a:t>неподготовленный и необоснованный вывод войск из Восточной Европы (600 тыс.) и Афганистана (100 тыс.)</a:t>
            </a:r>
          </a:p>
          <a:p>
            <a:pPr marL="45720" indent="0">
              <a:buNone/>
            </a:pPr>
            <a:r>
              <a:rPr lang="ru-RU" dirty="0"/>
              <a:t>В</a:t>
            </a:r>
            <a:r>
              <a:rPr lang="ru-RU" dirty="0" smtClean="0"/>
              <a:t>) неумение разрешать межнациональные и межреспубликанские конфликты (Нагорный Карабах, Грузия – Абхазия, Южная Осетия, Молдова – Приднестровье, провозглашение независимости Чеченской Республики июнь 1991 г.)</a:t>
            </a:r>
          </a:p>
          <a:p>
            <a:pPr marL="45720" indent="0">
              <a:buNone/>
            </a:pPr>
            <a:r>
              <a:rPr lang="ru-RU" dirty="0" smtClean="0"/>
              <a:t>Г) </a:t>
            </a:r>
            <a:r>
              <a:rPr lang="ru-RU" dirty="0" smtClean="0">
                <a:solidFill>
                  <a:schemeClr val="accent6"/>
                </a:solidFill>
              </a:rPr>
              <a:t>самороспуск</a:t>
            </a:r>
            <a:r>
              <a:rPr lang="ru-RU" dirty="0" smtClean="0"/>
              <a:t> Высшего органа власти – съезда народных депутатов СССР 5 сентября 1991г.по предложению Горбачева</a:t>
            </a:r>
          </a:p>
        </p:txBody>
      </p:sp>
    </p:spTree>
    <p:extLst>
      <p:ext uri="{BB962C8B-B14F-4D97-AF65-F5344CB8AC3E}">
        <p14:creationId xmlns:p14="http://schemas.microsoft.com/office/powerpoint/2010/main" val="10710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8136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4000" b="1" dirty="0"/>
              <a:t>Причины распада </a:t>
            </a:r>
            <a:r>
              <a:rPr lang="ru-RU" sz="4000" b="1" dirty="0" smtClean="0"/>
              <a:t>СССР -2</a:t>
            </a:r>
          </a:p>
          <a:p>
            <a:pPr marL="45720" indent="0" algn="ctr">
              <a:buNone/>
            </a:pPr>
            <a:endParaRPr lang="ru-RU" sz="4400" b="1" dirty="0" smtClean="0"/>
          </a:p>
          <a:p>
            <a:pPr marL="45720" indent="0" algn="ctr">
              <a:buNone/>
            </a:pPr>
            <a:r>
              <a:rPr lang="ru-RU" sz="2000" b="1" dirty="0" smtClean="0"/>
              <a:t>3</a:t>
            </a:r>
            <a:r>
              <a:rPr lang="ru-RU" sz="2000" b="1" dirty="0"/>
              <a:t>. Антигосударственная пропаганда в информационном </a:t>
            </a:r>
            <a:r>
              <a:rPr lang="ru-RU" sz="2000" b="1" dirty="0" smtClean="0"/>
              <a:t>пространстве</a:t>
            </a:r>
          </a:p>
          <a:p>
            <a:pPr marL="45720" indent="0">
              <a:buNone/>
            </a:pPr>
            <a:endParaRPr lang="ru-RU" sz="2000" b="1" dirty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dirty="0"/>
              <a:t>А) государственная информационная политика критики господствующей коммунистической идеологии превратилась в критику самого государства </a:t>
            </a:r>
            <a:r>
              <a:rPr lang="ru-RU" sz="2000" dirty="0" smtClean="0"/>
              <a:t>– СССР</a:t>
            </a:r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dirty="0"/>
              <a:t>Б) создание благоприятных условий для антигосударственной деятельности иностранных агентов (сотни НПО, Фонд Сороса и т.п</a:t>
            </a:r>
            <a:r>
              <a:rPr lang="ru-RU" sz="2000" dirty="0" smtClean="0"/>
              <a:t>.)</a:t>
            </a:r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dirty="0" smtClean="0"/>
              <a:t>В) массовый выезд советской элиты в рамках западных грантов на обучение в целях восприятия западных ценностей, заинтересованности в западном </a:t>
            </a:r>
            <a:r>
              <a:rPr lang="ru-RU" sz="2000" dirty="0" err="1" smtClean="0"/>
              <a:t>доминированиии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8754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07479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6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153765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</a:rPr>
              <a:t>Экономический интерес республиканских элит в распаде СССР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44824"/>
            <a:ext cx="8712968" cy="446449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1. Возможность приватизации предприятий </a:t>
            </a:r>
            <a:r>
              <a:rPr lang="ru-RU" sz="2400" b="1" dirty="0" smtClean="0">
                <a:solidFill>
                  <a:schemeClr val="tx1"/>
                </a:solidFill>
              </a:rPr>
              <a:t>общесоюзного </a:t>
            </a:r>
            <a:r>
              <a:rPr lang="ru-RU" sz="2400" dirty="0" smtClean="0">
                <a:solidFill>
                  <a:schemeClr val="tx1"/>
                </a:solidFill>
              </a:rPr>
              <a:t>подчинения, находящихся на территории республик (51% предприятий)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2. </a:t>
            </a:r>
            <a:r>
              <a:rPr lang="ru-RU" sz="2400" dirty="0" smtClean="0"/>
              <a:t>Возможность приватизации предприятий </a:t>
            </a:r>
            <a:r>
              <a:rPr lang="ru-RU" sz="2400" b="1" dirty="0" smtClean="0"/>
              <a:t>республиканского </a:t>
            </a:r>
            <a:r>
              <a:rPr lang="ru-RU" sz="2400" dirty="0" smtClean="0"/>
              <a:t>подчинения без согласования с Центром (47% предприятий)</a:t>
            </a:r>
          </a:p>
          <a:p>
            <a:pPr marL="45720" indent="0">
              <a:buNone/>
            </a:pPr>
            <a:endParaRPr lang="ru-RU" sz="2400" dirty="0"/>
          </a:p>
          <a:p>
            <a:pPr marL="45720" indent="0" algn="ctr">
              <a:buNone/>
            </a:pPr>
            <a:r>
              <a:rPr lang="ru-RU" sz="2400" dirty="0" smtClean="0"/>
              <a:t>В случае </a:t>
            </a:r>
            <a:r>
              <a:rPr lang="ru-RU" sz="2400" b="1" dirty="0" smtClean="0"/>
              <a:t>проведения приватизации до политического реформирования СССР новые субъекты собственности (акционерные, частные предприятия) с объявлением политического суверенитета не изменились бы </a:t>
            </a:r>
          </a:p>
          <a:p>
            <a:pPr marL="45720" indent="0" algn="ctr">
              <a:buNone/>
            </a:pPr>
            <a:r>
              <a:rPr lang="ru-RU" sz="2400" dirty="0" smtClean="0"/>
              <a:t>(английский капитал сохранил господство и после объявления о независимости Индии).</a:t>
            </a:r>
          </a:p>
        </p:txBody>
      </p:sp>
    </p:spTree>
    <p:extLst>
      <p:ext uri="{BB962C8B-B14F-4D97-AF65-F5344CB8AC3E}">
        <p14:creationId xmlns:p14="http://schemas.microsoft.com/office/powerpoint/2010/main" val="25110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8092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</a:rPr>
              <a:t>Подписание Соглашения о создании СНГ (Беловежские, 8 декабря 1991)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01" y="731838"/>
            <a:ext cx="5286198" cy="3475037"/>
          </a:xfrm>
        </p:spPr>
      </p:pic>
    </p:spTree>
    <p:extLst>
      <p:ext uri="{BB962C8B-B14F-4D97-AF65-F5344CB8AC3E}">
        <p14:creationId xmlns:p14="http://schemas.microsoft.com/office/powerpoint/2010/main" val="21380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Соглашение о создании СНГ (Беловежские, 8 декабря 1991)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084689"/>
            <a:ext cx="8208912" cy="876259"/>
          </a:xfrm>
          <a:ln>
            <a:solidFill>
              <a:schemeClr val="tx1">
                <a:alpha val="90000"/>
              </a:schemeClr>
            </a:solidFill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 smtClean="0"/>
              <a:t>Ликвидация СССР и одновременное создание Содружества Независимых Государств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139952" y="1688645"/>
            <a:ext cx="108012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151620" y="2924944"/>
            <a:ext cx="108012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146032" y="2924944"/>
            <a:ext cx="108012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139952" y="2924944"/>
            <a:ext cx="108012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3573016"/>
            <a:ext cx="2448272" cy="1477328"/>
          </a:xfrm>
          <a:prstGeom prst="rect">
            <a:avLst/>
          </a:prstGeom>
          <a:noFill/>
          <a:ln>
            <a:solidFill>
              <a:schemeClr val="tx1">
                <a:alpha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Общее военно-стратегическое пространство под объединённым командованием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15816" y="3429000"/>
            <a:ext cx="3563888" cy="2308324"/>
          </a:xfrm>
          <a:prstGeom prst="rect">
            <a:avLst/>
          </a:prstGeom>
          <a:noFill/>
          <a:ln>
            <a:solidFill>
              <a:schemeClr val="tx1">
                <a:alpha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Через общие координирующие институты координация </a:t>
            </a:r>
            <a:r>
              <a:rPr lang="ru-RU" dirty="0"/>
              <a:t>внешнеполитической </a:t>
            </a:r>
            <a:r>
              <a:rPr lang="ru-RU" dirty="0" smtClean="0"/>
              <a:t>деятельности, сотрудничество </a:t>
            </a:r>
            <a:r>
              <a:rPr lang="ru-RU" dirty="0"/>
              <a:t>в формировании и развитии общего экономического пространства</a:t>
            </a: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79704" y="3573016"/>
            <a:ext cx="2412776" cy="1754326"/>
          </a:xfrm>
          <a:prstGeom prst="rect">
            <a:avLst/>
          </a:prstGeom>
          <a:noFill/>
          <a:ln>
            <a:solidFill>
              <a:schemeClr val="tx1">
                <a:alpha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Открытость </a:t>
            </a:r>
            <a:r>
              <a:rPr lang="ru-RU" dirty="0"/>
              <a:t>границ, </a:t>
            </a:r>
            <a:r>
              <a:rPr lang="ru-RU" dirty="0" smtClean="0"/>
              <a:t>свобода передвижения </a:t>
            </a:r>
            <a:r>
              <a:rPr lang="ru-RU" dirty="0"/>
              <a:t>граждан и </a:t>
            </a:r>
            <a:r>
              <a:rPr lang="ru-RU" dirty="0" smtClean="0"/>
              <a:t>передачи </a:t>
            </a:r>
            <a:r>
              <a:rPr lang="ru-RU" dirty="0"/>
              <a:t>информации в рамках Содружества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580" y="5803088"/>
            <a:ext cx="864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Украина не выполнила Беловежские соглашения –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не подписала Устав СНГ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" y="692696"/>
            <a:ext cx="353589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429309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Первый и </a:t>
            </a:r>
            <a:r>
              <a:rPr lang="ru-RU" sz="1400" b="1" dirty="0"/>
              <a:t>П</a:t>
            </a:r>
            <a:r>
              <a:rPr lang="ru-RU" sz="1400" b="1" dirty="0" smtClean="0"/>
              <a:t>оследний Президент СССР </a:t>
            </a:r>
            <a:r>
              <a:rPr lang="ru-RU" sz="1400" b="1" dirty="0" err="1" smtClean="0"/>
              <a:t>М.С.Горбачев</a:t>
            </a:r>
            <a:endParaRPr lang="ru-RU" sz="1400" b="1" dirty="0" smtClean="0"/>
          </a:p>
          <a:p>
            <a:r>
              <a:rPr lang="ru-RU" sz="1400" b="1" dirty="0"/>
              <a:t>у</a:t>
            </a:r>
            <a:r>
              <a:rPr lang="ru-RU" sz="1400" b="1" dirty="0" smtClean="0"/>
              <a:t> фотографии «Подписание Беловежских соглашений»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77752" y="1857255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/>
              <a:t>М.С.Горбачев</a:t>
            </a:r>
            <a:r>
              <a:rPr lang="ru-RU" sz="1400" b="1" dirty="0" smtClean="0"/>
              <a:t> в МПА СНГ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0792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effectLst/>
              </a:rPr>
              <a:t>Этапы развития СНГ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132856"/>
            <a:ext cx="8712968" cy="4464496"/>
          </a:xfrm>
        </p:spPr>
        <p:txBody>
          <a:bodyPr/>
          <a:lstStyle/>
          <a:p>
            <a:pPr marL="45720" lvl="0" indent="0">
              <a:buNone/>
            </a:pPr>
            <a:r>
              <a:rPr lang="ru-RU" sz="3200" b="1" dirty="0"/>
              <a:t>I  </a:t>
            </a:r>
            <a:r>
              <a:rPr lang="ru-RU" sz="3200" b="1" dirty="0" smtClean="0"/>
              <a:t>Трансформационный </a:t>
            </a:r>
            <a:r>
              <a:rPr lang="ru-RU" sz="3200" b="1" dirty="0"/>
              <a:t>(переходный) </a:t>
            </a:r>
            <a:r>
              <a:rPr lang="ru-RU" sz="3200" b="1" dirty="0" smtClean="0"/>
              <a:t>этап (</a:t>
            </a:r>
            <a:r>
              <a:rPr lang="ru-RU" sz="2800" b="1" dirty="0" smtClean="0"/>
              <a:t>декабрь </a:t>
            </a:r>
            <a:r>
              <a:rPr lang="ru-RU" sz="2800" b="1" dirty="0"/>
              <a:t>1991 г. – 2000г</a:t>
            </a:r>
            <a:r>
              <a:rPr lang="ru-RU" sz="2800" b="1" dirty="0" smtClean="0"/>
              <a:t>.</a:t>
            </a:r>
            <a:r>
              <a:rPr lang="ru-RU" sz="3200" b="1" dirty="0" smtClean="0"/>
              <a:t>)</a:t>
            </a:r>
            <a:r>
              <a:rPr lang="ru-RU" sz="3200" dirty="0" smtClean="0"/>
              <a:t>;</a:t>
            </a:r>
          </a:p>
          <a:p>
            <a:pPr lvl="0"/>
            <a:endParaRPr lang="ru-RU" sz="3200" dirty="0"/>
          </a:p>
          <a:p>
            <a:pPr marL="45720" lvl="0" indent="0">
              <a:buNone/>
            </a:pPr>
            <a:r>
              <a:rPr lang="ru-RU" sz="3200" b="1" dirty="0"/>
              <a:t>II </a:t>
            </a:r>
            <a:r>
              <a:rPr lang="ru-RU" sz="3200" b="1" dirty="0" smtClean="0"/>
              <a:t>Восстановительный этап (</a:t>
            </a:r>
            <a:r>
              <a:rPr lang="ru-RU" sz="2800" b="1" dirty="0" smtClean="0"/>
              <a:t>2001–2009 гг.</a:t>
            </a:r>
            <a:r>
              <a:rPr lang="ru-RU" sz="3200" b="1" dirty="0" smtClean="0"/>
              <a:t>);</a:t>
            </a:r>
          </a:p>
          <a:p>
            <a:pPr lvl="0"/>
            <a:endParaRPr lang="ru-RU" sz="3200" dirty="0"/>
          </a:p>
          <a:p>
            <a:pPr marL="45720" lvl="0" indent="0">
              <a:buNone/>
            </a:pPr>
            <a:r>
              <a:rPr lang="ru-RU" sz="3200" b="1" dirty="0" smtClean="0"/>
              <a:t>III </a:t>
            </a:r>
            <a:r>
              <a:rPr lang="ru-RU" sz="3200" b="1" dirty="0" err="1"/>
              <a:t>Интеграционно-модернизационный</a:t>
            </a:r>
            <a:r>
              <a:rPr lang="ru-RU" sz="3200" b="1" dirty="0"/>
              <a:t> этап </a:t>
            </a:r>
            <a:r>
              <a:rPr lang="ru-RU" sz="3200" b="1" dirty="0" smtClean="0"/>
              <a:t>(</a:t>
            </a:r>
            <a:r>
              <a:rPr lang="ru-RU" sz="2800" b="1" dirty="0" smtClean="0"/>
              <a:t>2010 </a:t>
            </a:r>
            <a:r>
              <a:rPr lang="ru-RU" sz="2800" b="1" dirty="0"/>
              <a:t>г. – по настоящее </a:t>
            </a:r>
            <a:r>
              <a:rPr lang="ru-RU" sz="2800" b="1" dirty="0" smtClean="0"/>
              <a:t>время</a:t>
            </a:r>
            <a:r>
              <a:rPr lang="ru-RU" sz="3200" b="1" dirty="0" smtClean="0"/>
              <a:t>).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9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85825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dirty="0" err="1">
                <a:effectLst/>
              </a:rPr>
              <a:t>Этапы</a:t>
            </a:r>
            <a:r>
              <a:rPr dirty="0">
                <a:effectLst/>
              </a:rPr>
              <a:t> </a:t>
            </a:r>
            <a:r>
              <a:rPr dirty="0" err="1">
                <a:effectLst/>
              </a:rPr>
              <a:t>развития</a:t>
            </a:r>
            <a:r>
              <a:rPr dirty="0">
                <a:effectLst/>
              </a:rPr>
              <a:t> СНГ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600" b="1" dirty="0" smtClean="0"/>
              <a:t>I </a:t>
            </a:r>
            <a:r>
              <a:rPr sz="2600" b="1" dirty="0" smtClean="0"/>
              <a:t> Декабрь 1991 г. – 2000 </a:t>
            </a:r>
            <a:r>
              <a:rPr sz="2600" b="1" dirty="0" err="1" smtClean="0"/>
              <a:t>г.Трансформационный</a:t>
            </a:r>
            <a:r>
              <a:rPr sz="2600" b="1" dirty="0" smtClean="0"/>
              <a:t> (переходный) этап</a:t>
            </a:r>
            <a:r>
              <a:rPr sz="2600" dirty="0" smtClean="0"/>
              <a:t>;</a:t>
            </a:r>
            <a:endParaRPr lang="en-US" sz="2600" dirty="0" smtClean="0"/>
          </a:p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endParaRPr dirty="0" smtClean="0"/>
          </a:p>
          <a:p>
            <a:pPr algn="just">
              <a:buNone/>
            </a:pPr>
            <a:r>
              <a:rPr sz="2400" dirty="0" smtClean="0"/>
              <a:t>- </a:t>
            </a:r>
            <a:r>
              <a:rPr sz="2400" dirty="0" err="1" smtClean="0"/>
              <a:t>цивилизованный</a:t>
            </a:r>
            <a:r>
              <a:rPr lang="ru-RU" sz="2400" dirty="0" smtClean="0"/>
              <a:t>, в основном,</a:t>
            </a:r>
            <a:r>
              <a:rPr sz="2400" dirty="0" smtClean="0"/>
              <a:t> развод постсоветских республик;</a:t>
            </a:r>
          </a:p>
          <a:p>
            <a:pPr algn="just">
              <a:buNone/>
            </a:pPr>
            <a:r>
              <a:rPr sz="2400" dirty="0" smtClean="0"/>
              <a:t>-</a:t>
            </a:r>
            <a:r>
              <a:rPr lang="ru-RU" sz="2400" dirty="0" smtClean="0"/>
              <a:t> </a:t>
            </a:r>
            <a:r>
              <a:rPr sz="2400" dirty="0" err="1" smtClean="0"/>
              <a:t>становление</a:t>
            </a:r>
            <a:r>
              <a:rPr sz="2400" dirty="0" smtClean="0"/>
              <a:t> </a:t>
            </a:r>
            <a:r>
              <a:rPr sz="2400" dirty="0" err="1" smtClean="0"/>
              <a:t>государственности</a:t>
            </a:r>
            <a:r>
              <a:rPr lang="ru-RU" sz="2400" dirty="0" smtClean="0"/>
              <a:t> республик (принятие конституций, национального законодательства, создание национальной валюты, таможни, пограничной служба и т.п.)</a:t>
            </a:r>
            <a:r>
              <a:rPr sz="2400" dirty="0" smtClean="0"/>
              <a:t>;</a:t>
            </a:r>
          </a:p>
          <a:p>
            <a:pPr algn="just">
              <a:buNone/>
            </a:pPr>
            <a:r>
              <a:rPr sz="2400" dirty="0" smtClean="0"/>
              <a:t>- проведение </a:t>
            </a:r>
            <a:r>
              <a:rPr sz="2400" dirty="0" err="1" smtClean="0"/>
              <a:t>радикальных</a:t>
            </a:r>
            <a:r>
              <a:rPr sz="2400" dirty="0" smtClean="0"/>
              <a:t> </a:t>
            </a:r>
            <a:r>
              <a:rPr lang="ru-RU" sz="2400" dirty="0" smtClean="0"/>
              <a:t>рыночных </a:t>
            </a:r>
            <a:r>
              <a:rPr sz="2400" dirty="0" err="1" smtClean="0"/>
              <a:t>реформ</a:t>
            </a:r>
            <a:r>
              <a:rPr lang="ru-RU" sz="2400" dirty="0" smtClean="0"/>
              <a:t> (приватизация на основе указов и распоряжений, а не законов)</a:t>
            </a:r>
            <a:r>
              <a:rPr sz="2400" dirty="0" smtClean="0"/>
              <a:t>;</a:t>
            </a:r>
          </a:p>
          <a:p>
            <a:pPr algn="just">
              <a:buNone/>
            </a:pPr>
            <a:r>
              <a:rPr sz="2400" dirty="0" smtClean="0"/>
              <a:t>- сохранение в основном общего рынка товаров (</a:t>
            </a:r>
            <a:r>
              <a:rPr lang="ru-RU" sz="2400" dirty="0"/>
              <a:t>в том числе и на </a:t>
            </a:r>
            <a:r>
              <a:rPr lang="ru-RU" sz="2400" dirty="0" smtClean="0"/>
              <a:t>энергоносители)</a:t>
            </a:r>
            <a:r>
              <a:rPr sz="2400" dirty="0" smtClean="0"/>
              <a:t> и труда;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демонтаж единого народно-хозяйственного комплекса, попытка интеграции в мировой рынок поодиночке, вступление в ВТО Киргизии (1998 г.);</a:t>
            </a:r>
          </a:p>
          <a:p>
            <a:pPr algn="just">
              <a:buFontTx/>
              <a:buChar char="-"/>
            </a:pPr>
            <a:r>
              <a:rPr lang="ru-RU" sz="2400" dirty="0"/>
              <a:t>с</a:t>
            </a:r>
            <a:r>
              <a:rPr lang="ru-RU" sz="2400" dirty="0" smtClean="0"/>
              <a:t>оздание Сообщества (1996 г.), а затем Союза Белоруссии и России (1997г.)</a:t>
            </a:r>
            <a:endParaRPr sz="2400" dirty="0" smtClean="0"/>
          </a:p>
          <a:p>
            <a:pPr marL="45720" indent="0" algn="just">
              <a:buNone/>
            </a:pPr>
            <a:r>
              <a:rPr lang="ru-RU" sz="2400" dirty="0"/>
              <a:t>- падение объёмов ВВП до 60</a:t>
            </a:r>
            <a:r>
              <a:rPr lang="ru-RU" sz="2400" dirty="0" smtClean="0"/>
              <a:t>% от уровня 1989 г.</a:t>
            </a:r>
            <a:endParaRPr lang="ru-RU" sz="2400" dirty="0"/>
          </a:p>
          <a:p>
            <a:pPr algn="just">
              <a:buFontTx/>
              <a:buChar char="-"/>
            </a:pPr>
            <a:endParaRPr sz="2400" dirty="0" smtClean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048672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47664" y="5517231"/>
            <a:ext cx="608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Визит Вице-Президента США </a:t>
            </a:r>
            <a:r>
              <a:rPr lang="ru-RU" dirty="0" err="1" smtClean="0"/>
              <a:t>А.Гора</a:t>
            </a:r>
            <a:r>
              <a:rPr lang="ru-RU" dirty="0" smtClean="0"/>
              <a:t> в Санкт-Петербург</a:t>
            </a:r>
          </a:p>
          <a:p>
            <a:pPr algn="ctr"/>
            <a:r>
              <a:rPr lang="ru-RU" dirty="0" smtClean="0"/>
              <a:t>19 декабря 1993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94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85825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Вклад России и возглавляемых ей органов СНГ в трансформацию бывших республик СССР</a:t>
            </a:r>
            <a:endParaRPr sz="3600" dirty="0"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r>
              <a:rPr lang="ru-RU" sz="2400" dirty="0" smtClean="0"/>
              <a:t>1. Разрешение или замораживание конфликтов: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А) обеспечение прекращения огня: в Нагорном Карабахе (с мая 1994 г.), в Приднестровье (август 1992 г.), Абхазии (май 1994 г.) и Южной Осетии (1992 г.)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algn="just">
              <a:buFontTx/>
              <a:buChar char="-"/>
            </a:pPr>
            <a:r>
              <a:rPr lang="ru-RU" sz="2400" dirty="0" smtClean="0"/>
              <a:t>Б) урегулирование </a:t>
            </a:r>
            <a:r>
              <a:rPr lang="ru-RU" sz="2400" dirty="0" err="1"/>
              <a:t>внутритаджикского</a:t>
            </a:r>
            <a:r>
              <a:rPr lang="ru-RU" sz="2400" dirty="0"/>
              <a:t> конфликта (1999 – 2000 гг</a:t>
            </a:r>
            <a:r>
              <a:rPr lang="ru-RU" sz="2400" dirty="0" smtClean="0"/>
              <a:t>.)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2. Свободный прием миллионов беженцев, безработных из стран СНГ, приток миллиардов долларов от трудовых мигрантов в России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algn="just">
              <a:buFontTx/>
              <a:buChar char="-"/>
            </a:pPr>
            <a:r>
              <a:rPr lang="ru-RU" sz="2400" dirty="0" smtClean="0"/>
              <a:t>3. Поставка энергоресурсов по внутрироссийским ценам;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4. Свободный доступ на российский, шестой по величине, рынок мира.</a:t>
            </a:r>
          </a:p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endParaRPr sz="2400" dirty="0" smtClean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6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85825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Зависимость России от Украины и Прибалтики</a:t>
            </a:r>
            <a:endParaRPr sz="3600" dirty="0"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r>
              <a:rPr lang="ru-RU" sz="2400" dirty="0" smtClean="0"/>
              <a:t>1. Монополия на транзит энергоресурсов и грузов в ЕС (даже в Новороссийский порт нефтепровод шел через территорию Украины, ж/д – до 2018 года);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2. Необходимость транзита грузов в Калининград;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3. </a:t>
            </a:r>
            <a:r>
              <a:rPr lang="ru-RU" sz="2400" dirty="0" err="1" smtClean="0"/>
              <a:t>Необустроенность</a:t>
            </a:r>
            <a:r>
              <a:rPr lang="ru-RU" sz="2400" dirty="0" smtClean="0"/>
              <a:t> и </a:t>
            </a:r>
            <a:r>
              <a:rPr lang="ru-RU" sz="2400" dirty="0" err="1" smtClean="0"/>
              <a:t>недемаркированность</a:t>
            </a:r>
            <a:r>
              <a:rPr lang="ru-RU" sz="2400" dirty="0" smtClean="0"/>
              <a:t> границ;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4. На 2018 год транзит нефти и нефтепродуктов обеспечивают Приморск (70-75 млн. тонн), Усть-Луга (50 млн. тонн), Новороссийск (45 млн. тонн), но сохраняется неполная зависимость по транзиту газа. </a:t>
            </a:r>
          </a:p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endParaRPr sz="2400" dirty="0" smtClean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9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272808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63688" y="5477162"/>
            <a:ext cx="6168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Подведение итогов конкурса на символику СНГ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3600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84783"/>
            <a:ext cx="8496944" cy="537321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Изучение места </a:t>
            </a:r>
            <a:r>
              <a:rPr lang="ru-RU" sz="2800" dirty="0"/>
              <a:t>и роли Российской Федерации, других государств-участников СНГ в современной архитектуре международной экономической и политической </a:t>
            </a:r>
            <a:r>
              <a:rPr lang="ru-RU" sz="2800" dirty="0" smtClean="0"/>
              <a:t>интеграции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Выявление противоречий</a:t>
            </a:r>
            <a:r>
              <a:rPr lang="ru-RU" sz="2800" dirty="0"/>
              <a:t>, стоящих на пути евразийской экономической и политической </a:t>
            </a:r>
            <a:r>
              <a:rPr lang="ru-RU" sz="2800" dirty="0" smtClean="0"/>
              <a:t>интеграции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Обоснование </a:t>
            </a:r>
            <a:r>
              <a:rPr lang="ru-RU" sz="2800" dirty="0"/>
              <a:t>путей </a:t>
            </a:r>
            <a:r>
              <a:rPr lang="ru-RU" sz="2800" dirty="0" smtClean="0"/>
              <a:t>развития СНГ, ЕАЭС, ОДКБ, Союзного государства в </a:t>
            </a:r>
            <a:r>
              <a:rPr lang="ru-RU" sz="2800" dirty="0"/>
              <a:t>условиях </a:t>
            </a:r>
            <a:r>
              <a:rPr lang="ru-RU" sz="2800" dirty="0" smtClean="0"/>
              <a:t>новой модели глобализации, усиления </a:t>
            </a:r>
            <a:r>
              <a:rPr lang="ru-RU" sz="2800" dirty="0"/>
              <a:t>международной конкуренции и </a:t>
            </a:r>
            <a:r>
              <a:rPr lang="ru-RU" sz="2800" dirty="0" smtClean="0"/>
              <a:t>перехода </a:t>
            </a:r>
            <a:r>
              <a:rPr lang="ru-RU" sz="2800" dirty="0"/>
              <a:t>к новому технологическому </a:t>
            </a:r>
            <a:r>
              <a:rPr lang="ru-RU" sz="2800" dirty="0" smtClean="0"/>
              <a:t>укладу</a:t>
            </a:r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039447" cy="86409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effectLst/>
              </a:rPr>
              <a:t>ЦЕЛЬ УЧЕБНОГО КУРСА</a:t>
            </a:r>
            <a:br>
              <a:rPr lang="ru-RU" sz="2800" dirty="0" smtClean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2508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858250" cy="785812"/>
          </a:xfrm>
        </p:spPr>
        <p:txBody>
          <a:bodyPr anchor="t"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>
                <a:effectLst/>
              </a:rPr>
              <a:t>Схема управления </a:t>
            </a:r>
            <a:r>
              <a:rPr b="1" dirty="0" smtClean="0">
                <a:effectLst/>
              </a:rPr>
              <a:t>СНГ</a:t>
            </a:r>
            <a:endParaRPr b="1" dirty="0">
              <a:effectLst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980728"/>
            <a:ext cx="8656707" cy="5744615"/>
            <a:chOff x="293077" y="548680"/>
            <a:chExt cx="8632721" cy="532859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977680" y="548680"/>
              <a:ext cx="2880320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dirty="0" smtClean="0"/>
                <a:t>Совет глав государств</a:t>
              </a:r>
            </a:p>
            <a:p>
              <a:pPr algn="ctr"/>
              <a:r>
                <a:rPr lang="ru-RU" dirty="0" smtClean="0"/>
                <a:t>Совет глав правительств</a:t>
              </a:r>
            </a:p>
            <a:p>
              <a:pPr algn="ctr"/>
              <a:endParaRPr lang="ru-RU" dirty="0"/>
            </a:p>
            <a:p>
              <a:pPr algn="ctr"/>
              <a:r>
                <a:rPr lang="ru-RU" i="1" dirty="0" smtClean="0"/>
                <a:t>3000 решений</a:t>
              </a:r>
            </a:p>
            <a:p>
              <a:pPr algn="ctr"/>
              <a:r>
                <a:rPr lang="ru-RU" i="1" dirty="0" smtClean="0"/>
                <a:t>2500 документов</a:t>
              </a:r>
            </a:p>
            <a:p>
              <a:pPr algn="ctr"/>
              <a:r>
                <a:rPr lang="ru-RU" i="1" dirty="0" smtClean="0"/>
                <a:t>393 договора</a:t>
              </a:r>
              <a:endParaRPr lang="ru-RU" i="1" dirty="0"/>
            </a:p>
          </p:txBody>
        </p:sp>
        <p:cxnSp>
          <p:nvCxnSpPr>
            <p:cNvPr id="8" name="Прямая соединительная линия 7"/>
            <p:cNvCxnSpPr>
              <a:stCxn id="7" idx="1"/>
              <a:endCxn id="10" idx="3"/>
            </p:cNvCxnSpPr>
            <p:nvPr/>
          </p:nvCxnSpPr>
          <p:spPr>
            <a:xfrm flipH="1">
              <a:off x="2381309" y="1412776"/>
              <a:ext cx="59637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>
              <a:stCxn id="7" idx="3"/>
              <a:endCxn id="11" idx="1"/>
            </p:cNvCxnSpPr>
            <p:nvPr/>
          </p:nvCxnSpPr>
          <p:spPr>
            <a:xfrm>
              <a:off x="5858000" y="1412776"/>
              <a:ext cx="87424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293077" y="908720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dirty="0" smtClean="0"/>
                <a:t>Экономический суд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732240" y="908720"/>
              <a:ext cx="2160240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700" dirty="0" smtClean="0"/>
                <a:t>Межпарламентская Ассамблея</a:t>
              </a:r>
            </a:p>
            <a:p>
              <a:pPr algn="ctr"/>
              <a:r>
                <a:rPr lang="ru-RU" sz="1300" i="1" dirty="0" smtClean="0"/>
                <a:t>450 модельных законов</a:t>
              </a:r>
              <a:endParaRPr lang="ru-RU" sz="1300" i="1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3383" y="3351058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Экономический совет 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07677" y="3351058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министров иностранных дел</a:t>
              </a:r>
            </a:p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837566" y="3351058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министров обороны</a:t>
              </a:r>
              <a:endParaRPr lang="ru-RU" dirty="0"/>
            </a:p>
          </p:txBody>
        </p:sp>
        <p:cxnSp>
          <p:nvCxnSpPr>
            <p:cNvPr id="15" name="Прямая соединительная линия 14"/>
            <p:cNvCxnSpPr>
              <a:stCxn id="13" idx="2"/>
            </p:cNvCxnSpPr>
            <p:nvPr/>
          </p:nvCxnSpPr>
          <p:spPr>
            <a:xfrm>
              <a:off x="4451793" y="4359170"/>
              <a:ext cx="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1725633" y="4719210"/>
              <a:ext cx="545232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Исполнительный комитет (Председатель)</a:t>
              </a:r>
              <a:endParaRPr lang="ru-RU" dirty="0"/>
            </a:p>
          </p:txBody>
        </p:sp>
        <p:cxnSp>
          <p:nvCxnSpPr>
            <p:cNvPr id="17" name="Прямая соединительная линия 16"/>
            <p:cNvCxnSpPr>
              <a:stCxn id="16" idx="3"/>
            </p:cNvCxnSpPr>
            <p:nvPr/>
          </p:nvCxnSpPr>
          <p:spPr>
            <a:xfrm>
              <a:off x="7177953" y="5043246"/>
              <a:ext cx="308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>
              <a:off x="7380312" y="4719210"/>
              <a:ext cx="1440160" cy="1158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700" dirty="0" smtClean="0"/>
                <a:t>Отраслевые советы</a:t>
              </a:r>
            </a:p>
            <a:p>
              <a:pPr algn="ctr"/>
              <a:endParaRPr lang="ru-RU" dirty="0"/>
            </a:p>
            <a:p>
              <a:pPr algn="ctr"/>
              <a:r>
                <a:rPr lang="ru-RU" sz="1600" i="1" dirty="0" smtClean="0"/>
                <a:t>более 70</a:t>
              </a:r>
              <a:endParaRPr lang="ru-RU" sz="1600" i="1" dirty="0"/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417840" y="2276872"/>
              <a:ext cx="0" cy="107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12" idx="0"/>
              <a:endCxn id="7" idx="2"/>
            </p:cNvCxnSpPr>
            <p:nvPr/>
          </p:nvCxnSpPr>
          <p:spPr>
            <a:xfrm flipV="1">
              <a:off x="1367499" y="2276872"/>
              <a:ext cx="3050341" cy="107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14" idx="0"/>
              <a:endCxn id="7" idx="2"/>
            </p:cNvCxnSpPr>
            <p:nvPr/>
          </p:nvCxnSpPr>
          <p:spPr>
            <a:xfrm flipH="1" flipV="1">
              <a:off x="4417840" y="2276872"/>
              <a:ext cx="3463842" cy="1074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12" idx="2"/>
              <a:endCxn id="16" idx="0"/>
            </p:cNvCxnSpPr>
            <p:nvPr/>
          </p:nvCxnSpPr>
          <p:spPr>
            <a:xfrm>
              <a:off x="1367499" y="4359170"/>
              <a:ext cx="3084294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14" idx="2"/>
              <a:endCxn id="16" idx="0"/>
            </p:cNvCxnSpPr>
            <p:nvPr/>
          </p:nvCxnSpPr>
          <p:spPr>
            <a:xfrm flipH="1">
              <a:off x="4451793" y="4359170"/>
              <a:ext cx="3429889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16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642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129064"/>
            <a:ext cx="803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Совет глав государств СНГ, г. Сочи, октябрь 2017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09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85825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Право СНГ</a:t>
            </a:r>
            <a:br>
              <a:rPr lang="ru-RU" sz="3600" dirty="0" smtClean="0">
                <a:effectLst/>
              </a:rPr>
            </a:br>
            <a:endParaRPr sz="3600" dirty="0"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 smtClean="0"/>
              <a:t>С декабря 1991 по март 2018 гг. проведено 61 заседание Совета глав государств и 70 заседаний Совета глав правительств СНГ, на которых принято 2507 документов:</a:t>
            </a:r>
          </a:p>
          <a:p>
            <a:pPr marL="502920" indent="-457200" algn="just">
              <a:buAutoNum type="arabicPeriod"/>
            </a:pPr>
            <a:r>
              <a:rPr lang="ru-RU" sz="2400" dirty="0" smtClean="0"/>
              <a:t>826 (32, 9%) утратили силу;</a:t>
            </a:r>
          </a:p>
          <a:p>
            <a:pPr marL="502920" indent="-457200" algn="just">
              <a:buAutoNum type="arabicPeriod"/>
            </a:pPr>
            <a:r>
              <a:rPr lang="ru-RU" sz="2400" dirty="0" smtClean="0"/>
              <a:t>1680 (67, 1%) действуют, из них:</a:t>
            </a:r>
          </a:p>
          <a:p>
            <a:pPr marL="45720" indent="0" algn="just">
              <a:buNone/>
            </a:pPr>
            <a:r>
              <a:rPr lang="ru-RU" sz="2400" dirty="0" smtClean="0"/>
              <a:t>- 1638 (65,3%) вступили в силу, в том числе со дня подписания – 1245 (76%), после ратификации – 33 (2%), после выполнения внутригосударственных процедур – 360 (22%).</a:t>
            </a:r>
          </a:p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endParaRPr sz="2400" dirty="0" smtClean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6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627"/>
            <a:ext cx="9144000" cy="36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85825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Право СНГ</a:t>
            </a: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endParaRPr sz="3600" dirty="0"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endParaRPr lang="ru-RU" sz="2400" dirty="0" smtClean="0"/>
          </a:p>
          <a:p>
            <a:pPr algn="just">
              <a:buFontTx/>
              <a:buChar char="-"/>
            </a:pPr>
            <a:endParaRPr sz="2400" dirty="0" smtClean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2238"/>
            <a:ext cx="8899276" cy="49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7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30963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53650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78748"/>
            <a:ext cx="1990491" cy="31933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31840" y="4869160"/>
            <a:ext cx="5969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Вступление Верховной Рады Украины </a:t>
            </a:r>
          </a:p>
          <a:p>
            <a:r>
              <a:rPr lang="ru-RU" sz="2400" b="1" dirty="0" smtClean="0"/>
              <a:t>в Межпарламентскую ассамблею СНГ </a:t>
            </a:r>
          </a:p>
          <a:p>
            <a:r>
              <a:rPr lang="ru-RU" sz="2400" b="1" dirty="0" smtClean="0"/>
              <a:t>В 1999 году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60559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900" dirty="0">
                <a:solidFill>
                  <a:schemeClr val="tx1"/>
                </a:solidFill>
                <a:effectLst/>
              </a:rPr>
              <a:t>Межпарламентская Ассамблея СНГ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1. Модельные </a:t>
            </a:r>
            <a:r>
              <a:rPr lang="ru-RU" sz="2400" dirty="0">
                <a:solidFill>
                  <a:schemeClr val="tx1"/>
                </a:solidFill>
              </a:rPr>
              <a:t>законы и </a:t>
            </a:r>
            <a:r>
              <a:rPr lang="ru-RU" sz="2400" dirty="0" smtClean="0">
                <a:solidFill>
                  <a:schemeClr val="tx1"/>
                </a:solidFill>
              </a:rPr>
              <a:t>рекомендации (497) – основа гармонизации национального законодательства и развития права СНГ</a:t>
            </a:r>
          </a:p>
          <a:p>
            <a:pPr marL="4572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2. Синхронизация процедур ратификации договоров </a:t>
            </a:r>
            <a:r>
              <a:rPr lang="ru-RU" sz="2400" dirty="0" smtClean="0">
                <a:solidFill>
                  <a:schemeClr val="tx1"/>
                </a:solidFill>
              </a:rPr>
              <a:t>СНГ – содействие формированию права СНГ</a:t>
            </a:r>
          </a:p>
          <a:p>
            <a:pPr marL="4572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3. Проекты международных договоров в рамках </a:t>
            </a:r>
            <a:r>
              <a:rPr lang="ru-RU" sz="2400" dirty="0" smtClean="0">
                <a:solidFill>
                  <a:schemeClr val="tx1"/>
                </a:solidFill>
              </a:rPr>
              <a:t>СНГ 27(16)</a:t>
            </a: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4. Миротворчество (Нагорный Карабах, Приднестровье, Абхазия и Южная Осетия) и координация внешнеполитических действий (противодействие расширению НАТО, нападению на Югославию)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8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1268413"/>
            <a:ext cx="7489825" cy="4987925"/>
          </a:xfrm>
        </p:spPr>
      </p:pic>
      <p:sp>
        <p:nvSpPr>
          <p:cNvPr id="7" name="TextBox 6"/>
          <p:cNvSpPr txBox="1"/>
          <p:nvPr/>
        </p:nvSpPr>
        <p:spPr>
          <a:xfrm>
            <a:off x="2399610" y="692696"/>
            <a:ext cx="365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Заседание МПА СНГ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8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20688"/>
            <a:ext cx="82809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Гармонизация национального законодательства в СНГ         через модельные законы</a:t>
            </a:r>
          </a:p>
          <a:p>
            <a:pPr algn="ctr"/>
            <a:endParaRPr lang="ru-RU" sz="2400" b="1" dirty="0"/>
          </a:p>
          <a:p>
            <a:pPr algn="ctr"/>
            <a:r>
              <a:rPr lang="ru-RU" dirty="0" smtClean="0"/>
              <a:t>Модельный закон – это адаптированный к условиям СНГ наилучший        международный правовой стандарт</a:t>
            </a:r>
            <a:endParaRPr lang="en-US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348880"/>
            <a:ext cx="7848872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 и 2 части модельного гражданского кодекса СНГ разработаны </a:t>
            </a:r>
            <a:r>
              <a:rPr lang="ru-RU" dirty="0" smtClean="0"/>
              <a:t>и приняты в </a:t>
            </a:r>
            <a:r>
              <a:rPr lang="ru-RU" dirty="0"/>
              <a:t>МПА СНГ на основе голландского законодательства </a:t>
            </a:r>
            <a:r>
              <a:rPr lang="ru-RU" dirty="0" smtClean="0"/>
              <a:t>             в 1994 – 1995 гг.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991490"/>
            <a:ext cx="7848872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легли в основу национальных гражданских кодексов Азербайджана, Армении, Белоруссии, Казахстана, Киргизии, Молдавии, России, Таджикистана, Узбекистана </a:t>
            </a:r>
            <a:endParaRPr lang="ru-RU" dirty="0" smtClean="0"/>
          </a:p>
          <a:p>
            <a:pPr algn="ctr"/>
            <a:r>
              <a:rPr lang="ru-RU" dirty="0" smtClean="0"/>
              <a:t>1996 – 1999 гг.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526741" y="3390400"/>
            <a:ext cx="0" cy="504056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08376" y="5157192"/>
            <a:ext cx="0" cy="504056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28682" y="5733256"/>
            <a:ext cx="784887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</a:t>
            </a:r>
            <a:r>
              <a:rPr lang="ru-RU" dirty="0" smtClean="0">
                <a:solidFill>
                  <a:schemeClr val="tx1"/>
                </a:solidFill>
              </a:rPr>
              <a:t>армонизация (сближение) гражданско-правового законодательства  стран - СНГ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6150" y="168641"/>
            <a:ext cx="8858312" cy="786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Союзное государство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65759" y="1152938"/>
            <a:ext cx="7945360" cy="4701457"/>
            <a:chOff x="1572291" y="682266"/>
            <a:chExt cx="7111544" cy="43609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60524" y="682266"/>
              <a:ext cx="2880320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Высший государственный совет</a:t>
              </a:r>
              <a:endParaRPr lang="ru-RU" i="1" dirty="0"/>
            </a:p>
          </p:txBody>
        </p:sp>
        <p:cxnSp>
          <p:nvCxnSpPr>
            <p:cNvPr id="10" name="Прямая соединительная линия 9"/>
            <p:cNvCxnSpPr>
              <a:stCxn id="8" idx="2"/>
              <a:endCxn id="12" idx="1"/>
            </p:cNvCxnSpPr>
            <p:nvPr/>
          </p:nvCxnSpPr>
          <p:spPr>
            <a:xfrm>
              <a:off x="5100684" y="2410458"/>
              <a:ext cx="1422911" cy="835049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/>
            <p:cNvSpPr/>
            <p:nvPr/>
          </p:nvSpPr>
          <p:spPr>
            <a:xfrm>
              <a:off x="6523595" y="2741450"/>
              <a:ext cx="2160240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Парламентское собрание союза Беларуси и России</a:t>
              </a:r>
              <a:endParaRPr lang="ru-RU" sz="1400" i="1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72291" y="2619269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министров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309065" y="4395174"/>
              <a:ext cx="545232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Постоянный комитет (Государственный секретарь)</a:t>
              </a:r>
              <a:endParaRPr lang="ru-RU" dirty="0"/>
            </a:p>
          </p:txBody>
        </p:sp>
        <p:cxnSp>
          <p:nvCxnSpPr>
            <p:cNvPr id="20" name="Прямая соединительная линия 19"/>
            <p:cNvCxnSpPr>
              <a:endCxn id="14" idx="3"/>
            </p:cNvCxnSpPr>
            <p:nvPr/>
          </p:nvCxnSpPr>
          <p:spPr>
            <a:xfrm flipH="1">
              <a:off x="3660524" y="2410458"/>
              <a:ext cx="1440160" cy="712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14" idx="2"/>
              <a:endCxn id="17" idx="0"/>
            </p:cNvCxnSpPr>
            <p:nvPr/>
          </p:nvCxnSpPr>
          <p:spPr>
            <a:xfrm>
              <a:off x="2616407" y="3627382"/>
              <a:ext cx="2418818" cy="767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12" idx="2"/>
              <a:endCxn id="17" idx="0"/>
            </p:cNvCxnSpPr>
            <p:nvPr/>
          </p:nvCxnSpPr>
          <p:spPr>
            <a:xfrm flipH="1">
              <a:off x="5035225" y="3749562"/>
              <a:ext cx="2568490" cy="645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42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88640"/>
            <a:ext cx="6512511" cy="1143000"/>
          </a:xfrm>
        </p:spPr>
        <p:txBody>
          <a:bodyPr/>
          <a:lstStyle/>
          <a:p>
            <a:r>
              <a:rPr lang="ru-RU" dirty="0" smtClean="0"/>
              <a:t>Тема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196753"/>
            <a:ext cx="8064896" cy="453650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400" dirty="0" smtClean="0"/>
              <a:t>Международная экономическая, политическая и военная интеграция </a:t>
            </a:r>
            <a:r>
              <a:rPr lang="ru-RU" sz="4400" dirty="0"/>
              <a:t> </a:t>
            </a:r>
            <a:r>
              <a:rPr lang="ru-RU" sz="4400" dirty="0" smtClean="0"/>
              <a:t>в условиях новой модели глобализации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300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Парламентское </a:t>
            </a:r>
            <a:r>
              <a:rPr lang="ru-RU" sz="3600" dirty="0">
                <a:solidFill>
                  <a:schemeClr val="tx1"/>
                </a:solidFill>
                <a:effectLst/>
              </a:rPr>
              <a:t>Собрание Союза Белоруссии и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1</a:t>
            </a:r>
            <a:r>
              <a:rPr lang="ru-RU" sz="3200" dirty="0">
                <a:solidFill>
                  <a:schemeClr val="tx1"/>
                </a:solidFill>
              </a:rPr>
              <a:t>. Принимает Декрет о бюджете Союзного государства</a:t>
            </a:r>
          </a:p>
          <a:p>
            <a:pPr marL="45720" indent="0" algn="ctr">
              <a:buNone/>
            </a:pPr>
            <a:r>
              <a:rPr lang="ru-RU" sz="3200" dirty="0">
                <a:solidFill>
                  <a:schemeClr val="tx1"/>
                </a:solidFill>
              </a:rPr>
              <a:t>2. Рекомендации Правительству Союзного государства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39138"/>
            <a:ext cx="9144000" cy="27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4761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1" u="none" strike="noStrike" cap="none" normalizeH="0" baseline="0" dirty="0" smtClean="0">
              <a:ln>
                <a:noFill/>
              </a:ln>
              <a:solidFill>
                <a:srgbClr val="99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belrus.ru/i/deputies/vol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7" y="1485311"/>
            <a:ext cx="9049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www.belrus.ru/i/ico_flag_ru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38" y="1483350"/>
            <a:ext cx="299706" cy="2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2421415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Председатель</a:t>
            </a:r>
          </a:p>
          <a:p>
            <a:r>
              <a:rPr lang="ru-RU" sz="1400" b="1" dirty="0" smtClean="0"/>
              <a:t>Володин В.В.</a:t>
            </a:r>
            <a:endParaRPr lang="ru-RU" sz="14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139138"/>
            <a:ext cx="9144000" cy="27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4761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1" u="none" strike="noStrike" cap="none" normalizeH="0" baseline="0" dirty="0" smtClean="0">
              <a:ln>
                <a:noFill/>
              </a:ln>
              <a:solidFill>
                <a:srgbClr val="99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http://www.belrus.ru/i/deputies/and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98" y="1485311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elrus.ru/i/ico_flag_b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91" y="1485311"/>
            <a:ext cx="299706" cy="2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73649" y="2421415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Первый заместитель</a:t>
            </a:r>
          </a:p>
          <a:p>
            <a:r>
              <a:rPr lang="ru-RU" sz="1400" b="1" dirty="0" smtClean="0"/>
              <a:t>Андрейченко В.П.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822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96975"/>
            <a:ext cx="8147050" cy="5327650"/>
          </a:xfrm>
        </p:spPr>
        <p:txBody>
          <a:bodyPr>
            <a:normAutofit fontScale="40000" lnSpcReduction="20000"/>
          </a:bodyPr>
          <a:lstStyle/>
          <a:p>
            <a:pPr lvl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6000" b="1" dirty="0" smtClean="0"/>
              <a:t>II </a:t>
            </a:r>
            <a:r>
              <a:rPr sz="6000" b="1" dirty="0" err="1" smtClean="0"/>
              <a:t>Восстановительный</a:t>
            </a:r>
            <a:r>
              <a:rPr sz="6000" b="1" dirty="0" smtClean="0"/>
              <a:t> </a:t>
            </a:r>
            <a:r>
              <a:rPr sz="6000" b="1" dirty="0" err="1" smtClean="0"/>
              <a:t>этап</a:t>
            </a:r>
            <a:r>
              <a:rPr lang="ru-RU" sz="6000" b="1" dirty="0" smtClean="0"/>
              <a:t> (2001 </a:t>
            </a:r>
            <a:r>
              <a:rPr lang="ru-RU" sz="6000" b="1" dirty="0"/>
              <a:t>г. – 2009 </a:t>
            </a:r>
            <a:r>
              <a:rPr lang="ru-RU" sz="6000" b="1" dirty="0" smtClean="0"/>
              <a:t>г)</a:t>
            </a:r>
            <a:r>
              <a:rPr sz="6000" b="1" dirty="0" smtClean="0"/>
              <a:t>;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endParaRPr lang="en-US" sz="4500" dirty="0" smtClean="0"/>
          </a:p>
          <a:p>
            <a:pPr algn="just">
              <a:buFontTx/>
              <a:buChar char="-"/>
            </a:pPr>
            <a:r>
              <a:rPr sz="5000" dirty="0" smtClean="0"/>
              <a:t>завершение государственного строительства;</a:t>
            </a:r>
          </a:p>
          <a:p>
            <a:pPr algn="just">
              <a:buFontTx/>
              <a:buChar char="-"/>
            </a:pPr>
            <a:r>
              <a:rPr sz="5000" dirty="0" smtClean="0"/>
              <a:t>завершение радикальных реформ;</a:t>
            </a:r>
          </a:p>
          <a:p>
            <a:pPr algn="just">
              <a:buFontTx/>
              <a:buChar char="-"/>
            </a:pPr>
            <a:r>
              <a:rPr sz="5000" dirty="0" smtClean="0"/>
              <a:t>высокие темпы экономического роста;</a:t>
            </a:r>
          </a:p>
          <a:p>
            <a:pPr algn="just">
              <a:buFontTx/>
              <a:buChar char="-"/>
            </a:pPr>
            <a:r>
              <a:rPr sz="5000" dirty="0" smtClean="0"/>
              <a:t>переход к политике </a:t>
            </a:r>
            <a:r>
              <a:rPr sz="5000" dirty="0" err="1" smtClean="0"/>
              <a:t>прогматизма</a:t>
            </a:r>
            <a:r>
              <a:rPr sz="5000" dirty="0" smtClean="0"/>
              <a:t>;</a:t>
            </a:r>
          </a:p>
          <a:p>
            <a:pPr algn="just">
              <a:buFontTx/>
              <a:buChar char="-"/>
            </a:pPr>
            <a:r>
              <a:rPr sz="5000" dirty="0" err="1" smtClean="0"/>
              <a:t>разноуровневая</a:t>
            </a:r>
            <a:r>
              <a:rPr sz="5000" dirty="0" smtClean="0"/>
              <a:t> и </a:t>
            </a:r>
            <a:r>
              <a:rPr sz="5000" dirty="0" err="1" smtClean="0"/>
              <a:t>разноскоростная</a:t>
            </a:r>
            <a:r>
              <a:rPr sz="5000" dirty="0" smtClean="0"/>
              <a:t> </a:t>
            </a:r>
            <a:r>
              <a:rPr sz="5000" dirty="0" err="1" smtClean="0"/>
              <a:t>интеграция</a:t>
            </a:r>
            <a:endParaRPr lang="ru-RU" sz="5000" dirty="0" smtClean="0"/>
          </a:p>
          <a:p>
            <a:pPr algn="just">
              <a:buFontTx/>
              <a:buChar char="-"/>
            </a:pPr>
            <a:r>
              <a:rPr lang="ru-RU" sz="5000" dirty="0"/>
              <a:t>с</a:t>
            </a:r>
            <a:r>
              <a:rPr lang="ru-RU" sz="5000" dirty="0" smtClean="0"/>
              <a:t>оздание </a:t>
            </a:r>
            <a:r>
              <a:rPr lang="ru-RU" sz="5000" dirty="0" err="1" smtClean="0"/>
              <a:t>ЕврАзЭс</a:t>
            </a:r>
            <a:r>
              <a:rPr lang="ru-RU" sz="5000" dirty="0" smtClean="0"/>
              <a:t> и подписание Соглашения о едином экономическом пространстве Белоруссии, Казахстана, России и Украины (2003 г.);</a:t>
            </a:r>
          </a:p>
          <a:p>
            <a:pPr algn="just">
              <a:buFontTx/>
              <a:buChar char="-"/>
            </a:pPr>
            <a:r>
              <a:rPr lang="ru-RU" sz="5000" dirty="0" smtClean="0"/>
              <a:t>вступление в ВТО Грузии (2000 г.), Молдовы (2001 г.), Армении (2003 г.), Украины (2008 г.);</a:t>
            </a:r>
          </a:p>
          <a:p>
            <a:pPr algn="just">
              <a:buFontTx/>
              <a:buChar char="-"/>
            </a:pPr>
            <a:r>
              <a:rPr lang="ru-RU" sz="5000" dirty="0" smtClean="0"/>
              <a:t>признание Россией Абхазии и Южной Осетии в 2008 г., как ответ на агрессию Грузии, поддержанную Западом </a:t>
            </a:r>
            <a:r>
              <a:rPr lang="en-US" sz="5000" dirty="0" smtClean="0"/>
              <a:t>;</a:t>
            </a:r>
            <a:r>
              <a:rPr lang="ru-RU" sz="5000" dirty="0" smtClean="0"/>
              <a:t> </a:t>
            </a:r>
            <a:endParaRPr sz="5000" dirty="0" smtClean="0"/>
          </a:p>
          <a:p>
            <a:pPr algn="just">
              <a:buFontTx/>
              <a:buChar char="-"/>
            </a:pPr>
            <a:r>
              <a:rPr sz="5000" dirty="0" smtClean="0"/>
              <a:t>незащищённость индивидуальных экономик от глобального </a:t>
            </a:r>
            <a:r>
              <a:rPr sz="5000" dirty="0" err="1" smtClean="0"/>
              <a:t>кризиса</a:t>
            </a:r>
            <a:r>
              <a:rPr sz="5000" dirty="0" smtClean="0"/>
              <a:t>.</a:t>
            </a:r>
            <a:endParaRPr lang="ru-RU" sz="50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844" y="571480"/>
            <a:ext cx="8858312" cy="786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Этапы развития СНГ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6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696744" cy="4628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591" y="5373216"/>
            <a:ext cx="7329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Конференция 140 лет гуманитарного права</a:t>
            </a:r>
          </a:p>
          <a:p>
            <a:pPr algn="ctr"/>
            <a:r>
              <a:rPr lang="ru-RU" sz="2400" dirty="0" smtClean="0"/>
              <a:t>(выставка о событиях в Цхинвале августа 2008 г.)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46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83" y="731838"/>
            <a:ext cx="5248433" cy="3475037"/>
          </a:xfrm>
        </p:spPr>
      </p:pic>
      <p:sp>
        <p:nvSpPr>
          <p:cNvPr id="5" name="TextBox 4"/>
          <p:cNvSpPr txBox="1"/>
          <p:nvPr/>
        </p:nvSpPr>
        <p:spPr>
          <a:xfrm>
            <a:off x="1115616" y="5377698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Заседание Совета Коллективной безопасности в Минске, 2017 г.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032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2722" y="227242"/>
            <a:ext cx="8858312" cy="786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Органы ОДКБ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98784" y="1131818"/>
            <a:ext cx="8552870" cy="4438905"/>
            <a:chOff x="339610" y="548680"/>
            <a:chExt cx="8552870" cy="443890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977680" y="548680"/>
              <a:ext cx="2880320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коллективной безопасности</a:t>
              </a:r>
              <a:endParaRPr lang="ru-RU" i="1" dirty="0"/>
            </a:p>
          </p:txBody>
        </p:sp>
        <p:cxnSp>
          <p:nvCxnSpPr>
            <p:cNvPr id="10" name="Прямая соединительная линия 9"/>
            <p:cNvCxnSpPr>
              <a:stCxn id="8" idx="3"/>
              <a:endCxn id="12" idx="1"/>
            </p:cNvCxnSpPr>
            <p:nvPr/>
          </p:nvCxnSpPr>
          <p:spPr>
            <a:xfrm>
              <a:off x="5858000" y="1412776"/>
              <a:ext cx="874240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/>
            <p:cNvSpPr/>
            <p:nvPr/>
          </p:nvSpPr>
          <p:spPr>
            <a:xfrm>
              <a:off x="6732240" y="908720"/>
              <a:ext cx="2160240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Парламентская Ассамблея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39610" y="2490868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Комитет секретарей советов безопасности</a:t>
              </a:r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393602" y="2490868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министров иностранных дел</a:t>
              </a:r>
            </a:p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768244" y="2472206"/>
              <a:ext cx="2088232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Совет министров обороны</a:t>
              </a:r>
              <a:endParaRPr lang="ru-RU" dirty="0"/>
            </a:p>
          </p:txBody>
        </p:sp>
        <p:cxnSp>
          <p:nvCxnSpPr>
            <p:cNvPr id="16" name="Прямая соединительная линия 15"/>
            <p:cNvCxnSpPr>
              <a:stCxn id="14" idx="2"/>
              <a:endCxn id="17" idx="0"/>
            </p:cNvCxnSpPr>
            <p:nvPr/>
          </p:nvCxnSpPr>
          <p:spPr>
            <a:xfrm>
              <a:off x="4437718" y="3498980"/>
              <a:ext cx="0" cy="216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1711558" y="3714990"/>
              <a:ext cx="545232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Секретариат (</a:t>
              </a:r>
              <a:r>
                <a:rPr lang="ru-RU" smtClean="0"/>
                <a:t>Генеральный секретарь) </a:t>
              </a: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691680" y="4490988"/>
              <a:ext cx="5452320" cy="4965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Коллективные силы</a:t>
              </a:r>
              <a:endParaRPr lang="ru-RU" sz="1600" i="1" dirty="0"/>
            </a:p>
          </p:txBody>
        </p:sp>
        <p:cxnSp>
          <p:nvCxnSpPr>
            <p:cNvPr id="20" name="Прямая соединительная линия 19"/>
            <p:cNvCxnSpPr>
              <a:stCxn id="8" idx="2"/>
              <a:endCxn id="14" idx="0"/>
            </p:cNvCxnSpPr>
            <p:nvPr/>
          </p:nvCxnSpPr>
          <p:spPr>
            <a:xfrm>
              <a:off x="4417840" y="2276872"/>
              <a:ext cx="19878" cy="2139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13" idx="0"/>
              <a:endCxn id="8" idx="2"/>
            </p:cNvCxnSpPr>
            <p:nvPr/>
          </p:nvCxnSpPr>
          <p:spPr>
            <a:xfrm flipV="1">
              <a:off x="1383726" y="2276872"/>
              <a:ext cx="3034114" cy="2139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15" idx="0"/>
              <a:endCxn id="8" idx="2"/>
            </p:cNvCxnSpPr>
            <p:nvPr/>
          </p:nvCxnSpPr>
          <p:spPr>
            <a:xfrm flipH="1" flipV="1">
              <a:off x="4417840" y="2276872"/>
              <a:ext cx="3394520" cy="1953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stCxn id="13" idx="2"/>
              <a:endCxn id="17" idx="0"/>
            </p:cNvCxnSpPr>
            <p:nvPr/>
          </p:nvCxnSpPr>
          <p:spPr>
            <a:xfrm>
              <a:off x="1383726" y="3498980"/>
              <a:ext cx="3053992" cy="216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15" idx="2"/>
              <a:endCxn id="17" idx="0"/>
            </p:cNvCxnSpPr>
            <p:nvPr/>
          </p:nvCxnSpPr>
          <p:spPr>
            <a:xfrm flipH="1">
              <a:off x="4437718" y="3480318"/>
              <a:ext cx="3374642" cy="2346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Прямая соединительная линия 3"/>
          <p:cNvCxnSpPr>
            <a:stCxn id="19" idx="0"/>
            <a:endCxn id="17" idx="2"/>
          </p:cNvCxnSpPr>
          <p:nvPr/>
        </p:nvCxnSpPr>
        <p:spPr>
          <a:xfrm flipV="1">
            <a:off x="4377014" y="4946200"/>
            <a:ext cx="19878" cy="127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2340482" y="5787009"/>
            <a:ext cx="3815693" cy="37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Зоны ответственности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51520" y="5787009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Западная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6516216" y="5787009"/>
            <a:ext cx="23762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Центральноазиатская</a:t>
            </a:r>
            <a:endParaRPr lang="ru-RU" sz="16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3384232" y="6363073"/>
            <a:ext cx="1728192" cy="39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Кавказская</a:t>
            </a:r>
            <a:endParaRPr lang="ru-RU" dirty="0"/>
          </a:p>
        </p:txBody>
      </p:sp>
      <p:cxnSp>
        <p:nvCxnSpPr>
          <p:cNvPr id="63" name="Прямая соединительная линия 62"/>
          <p:cNvCxnSpPr>
            <a:stCxn id="59" idx="3"/>
            <a:endCxn id="55" idx="1"/>
          </p:cNvCxnSpPr>
          <p:nvPr/>
        </p:nvCxnSpPr>
        <p:spPr>
          <a:xfrm flipV="1">
            <a:off x="1979712" y="5976157"/>
            <a:ext cx="360770" cy="98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60" idx="1"/>
            <a:endCxn id="55" idx="3"/>
          </p:cNvCxnSpPr>
          <p:nvPr/>
        </p:nvCxnSpPr>
        <p:spPr>
          <a:xfrm flipH="1" flipV="1">
            <a:off x="6156175" y="5976157"/>
            <a:ext cx="360041" cy="98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55" idx="2"/>
            <a:endCxn id="61" idx="0"/>
          </p:cNvCxnSpPr>
          <p:nvPr/>
        </p:nvCxnSpPr>
        <p:spPr>
          <a:xfrm flipH="1">
            <a:off x="4248328" y="6165304"/>
            <a:ext cx="1" cy="197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68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855913"/>
            <a:ext cx="65166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1\Pictures\одкб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32656"/>
            <a:ext cx="761288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5061" y="5589240"/>
            <a:ext cx="341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Президенты стран - ОДКБ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618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48883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2287" y="5153416"/>
            <a:ext cx="8507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Спикеры парламентов Белоруссии, Украины, России и Казахстана</a:t>
            </a:r>
          </a:p>
          <a:p>
            <a:pPr algn="ctr"/>
            <a:r>
              <a:rPr lang="ru-RU" sz="2000" b="1" dirty="0"/>
              <a:t>з</a:t>
            </a:r>
            <a:r>
              <a:rPr lang="ru-RU" sz="2000" b="1" dirty="0" smtClean="0"/>
              <a:t>аявляют о намерении синхронно ратифицировать Соглашение о </a:t>
            </a:r>
          </a:p>
          <a:p>
            <a:pPr algn="ctr"/>
            <a:r>
              <a:rPr lang="ru-RU" sz="2000" b="1" dirty="0" smtClean="0"/>
              <a:t>Едином экономическом пространстве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149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0991"/>
            <a:ext cx="7704856" cy="65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-47563"/>
            <a:ext cx="6077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Таблица</a:t>
            </a:r>
            <a:r>
              <a:rPr lang="ru-RU" sz="1600" b="1" dirty="0" smtClean="0"/>
              <a:t> использования модельных законов странами СНГ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1480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95"/>
            <a:ext cx="7524328" cy="682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4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704856" cy="684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3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56152"/>
              </p:ext>
            </p:extLst>
          </p:nvPr>
        </p:nvGraphicFramePr>
        <p:xfrm>
          <a:off x="539552" y="1268761"/>
          <a:ext cx="8064896" cy="5244655"/>
        </p:xfrm>
        <a:graphic>
          <a:graphicData uri="http://schemas.openxmlformats.org/drawingml/2006/table">
            <a:tbl>
              <a:tblPr firstRow="1" firstCol="1" bandRow="1"/>
              <a:tblGrid>
                <a:gridCol w="2880319"/>
                <a:gridCol w="5184577"/>
              </a:tblGrid>
              <a:tr h="1622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Глобализация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Формирование общего мирового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либерального рынка </a:t>
                      </a:r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товаров, услуг, капиталов,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информации (без протекционистских барьеров)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Регионализация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Формирование региональных рынков товаров, услуг, капиталов, информации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Протекционизм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Защита национального или регионального рынков товаров, услуг, капиталов,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информации (квоты, ограничения, пошлины, налоги)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07023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35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мирохозяйственные</a:t>
            </a:r>
            <a:r>
              <a:rPr lang="ru-RU" sz="35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процессы</a:t>
            </a:r>
            <a:endParaRPr lang="ru-RU" sz="3500" b="1" i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8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0"/>
            <a:ext cx="75097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13828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600" b="1" dirty="0" smtClean="0"/>
              <a:t>Государственные перевороты в целях сохранения доминирования Запада в странах СНГ</a:t>
            </a:r>
          </a:p>
          <a:p>
            <a:pPr marL="502920" lvl="0" indent="-457200">
              <a:lnSpc>
                <a:spcPct val="100000"/>
              </a:lnSpc>
              <a:spcAft>
                <a:spcPts val="1200"/>
              </a:spcAft>
              <a:buAutoNum type="arabicPeriod"/>
            </a:pPr>
            <a:r>
              <a:rPr lang="ru-RU" sz="2600" b="1" u="sng" dirty="0" smtClean="0"/>
              <a:t>Экономические причины: </a:t>
            </a:r>
          </a:p>
          <a:p>
            <a:pPr marL="45720" indent="0">
              <a:spcAft>
                <a:spcPts val="1200"/>
              </a:spcAft>
              <a:buNone/>
            </a:pPr>
            <a:r>
              <a:rPr lang="ru-RU" sz="2400" b="1" dirty="0" smtClean="0"/>
              <a:t>а) </a:t>
            </a:r>
            <a:r>
              <a:rPr lang="ru-RU" sz="2400" b="1" dirty="0"/>
              <a:t>резкое ухудшение социально-экономического положения населения;</a:t>
            </a:r>
            <a:r>
              <a:rPr lang="en-US" sz="2400" b="1" dirty="0"/>
              <a:t> </a:t>
            </a:r>
            <a:r>
              <a:rPr lang="ru-RU" sz="2400" b="1" dirty="0"/>
              <a:t>не оправдались завышенные ожидания от независимого статуса республик</a:t>
            </a:r>
            <a:r>
              <a:rPr lang="ru-RU" sz="2400" b="1" dirty="0" smtClean="0"/>
              <a:t>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/>
              <a:t>б</a:t>
            </a:r>
            <a:r>
              <a:rPr lang="ru-RU" sz="2400" b="1" dirty="0" smtClean="0"/>
              <a:t>) вступление в ВТО без согласования с партнерами по СНГ, прежде всего Россией, </a:t>
            </a:r>
            <a:r>
              <a:rPr lang="ru-RU" sz="2400" b="1" dirty="0"/>
              <a:t>защита российского рынка от товаров из третьих </a:t>
            </a:r>
            <a:r>
              <a:rPr lang="ru-RU" sz="2400" b="1" dirty="0" smtClean="0"/>
              <a:t>стран, потеря </a:t>
            </a:r>
            <a:r>
              <a:rPr lang="ru-RU" sz="2400" b="1" dirty="0"/>
              <a:t>старых рынков без приобретения новых</a:t>
            </a:r>
            <a:r>
              <a:rPr lang="ru-RU" sz="2400" b="1" dirty="0" smtClean="0"/>
              <a:t>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 smtClean="0"/>
              <a:t>в) финансовая зависимость страны от политически обусловленных западных кредитов;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932" y="548680"/>
            <a:ext cx="89001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Оранжевые «цветные» революции</a:t>
            </a:r>
          </a:p>
          <a:p>
            <a:pPr algn="ctr"/>
            <a:r>
              <a:rPr lang="ru-RU" sz="2800" b="1" dirty="0" smtClean="0"/>
              <a:t>на постсоветском пространстве</a:t>
            </a:r>
            <a:endParaRPr lang="ru-RU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4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13828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92500" lnSpcReduction="20000"/>
          </a:bodyPr>
          <a:lstStyle/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2. </a:t>
            </a:r>
            <a:r>
              <a:rPr lang="ru-RU" sz="3000" b="1" u="sng" dirty="0" smtClean="0"/>
              <a:t>Политические причины: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 smtClean="0"/>
              <a:t>а) слабость государственной власти и элит, финансово-экономически зависимых от Запада и проводящей преимущественно прозападную политику;</a:t>
            </a:r>
            <a:r>
              <a:rPr lang="en-US" sz="2400" b="1" dirty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власть сама отказывалась от власти (А. Акаев, Э. </a:t>
            </a:r>
            <a:r>
              <a:rPr lang="ru-RU" sz="2400" b="1" dirty="0" err="1" smtClean="0">
                <a:solidFill>
                  <a:srgbClr val="FF0000"/>
                </a:solidFill>
              </a:rPr>
              <a:t>Шеварнадзе</a:t>
            </a:r>
            <a:r>
              <a:rPr lang="ru-RU" sz="2400" b="1" dirty="0" smtClean="0">
                <a:solidFill>
                  <a:srgbClr val="FF0000"/>
                </a:solidFill>
              </a:rPr>
              <a:t>,          В. Воронин, В. Янукович);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/>
              <a:t>б</a:t>
            </a:r>
            <a:r>
              <a:rPr lang="ru-RU" sz="2400" b="1" dirty="0" smtClean="0"/>
              <a:t>) отсутствие сильной пророссийской оппозиции, развитие прозападных националистических партий 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 smtClean="0"/>
              <a:t>в) прямая поддержка государственных переворотов Западом;</a:t>
            </a:r>
          </a:p>
          <a:p>
            <a:pPr marL="4572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b="1" dirty="0"/>
              <a:t>г</a:t>
            </a:r>
            <a:r>
              <a:rPr lang="ru-RU" sz="2400" b="1" dirty="0" smtClean="0"/>
              <a:t>)  ограниченные возможности противодействия цветным революциям со стороны России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932" y="548680"/>
            <a:ext cx="89001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Оранжевые «цветные» революции</a:t>
            </a:r>
          </a:p>
          <a:p>
            <a:pPr algn="ctr"/>
            <a:r>
              <a:rPr lang="ru-RU" sz="2800" b="1" dirty="0" smtClean="0"/>
              <a:t>на постсоветском пространстве</a:t>
            </a:r>
            <a:endParaRPr lang="ru-RU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8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13828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 dirty="0" smtClean="0"/>
              <a:t>III 2010</a:t>
            </a:r>
            <a:r>
              <a:rPr b="1" dirty="0" smtClean="0"/>
              <a:t> г. – по настоящее время.</a:t>
            </a:r>
            <a:r>
              <a:rPr lang="en-US" b="1" dirty="0" smtClean="0"/>
              <a:t> </a:t>
            </a:r>
            <a:endParaRPr lang="ru-RU" b="1" dirty="0" smtClean="0"/>
          </a:p>
          <a:p>
            <a:pPr lvl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sz="3000" b="1" u="sng" dirty="0" err="1" smtClean="0"/>
              <a:t>Интеграционно-модернизационный</a:t>
            </a:r>
            <a:r>
              <a:rPr sz="3000" b="1" u="sng" dirty="0" smtClean="0"/>
              <a:t> </a:t>
            </a:r>
            <a:r>
              <a:rPr sz="3000" b="1" u="sng" dirty="0" err="1" smtClean="0"/>
              <a:t>этап</a:t>
            </a:r>
            <a:endParaRPr sz="3000" b="1" u="sng" dirty="0" smtClean="0"/>
          </a:p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endParaRPr sz="3100" dirty="0" smtClean="0"/>
          </a:p>
          <a:p>
            <a:pPr lvl="0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sz="3100" dirty="0" smtClean="0"/>
              <a:t>осуществление евразийской </a:t>
            </a:r>
            <a:r>
              <a:rPr sz="3100" dirty="0" err="1" smtClean="0"/>
              <a:t>экономической</a:t>
            </a:r>
            <a:r>
              <a:rPr sz="3100" dirty="0" smtClean="0"/>
              <a:t> </a:t>
            </a:r>
            <a:r>
              <a:rPr sz="3100" dirty="0" err="1" smtClean="0"/>
              <a:t>интеграции</a:t>
            </a:r>
            <a:r>
              <a:rPr lang="ru-RU" sz="3100" dirty="0" smtClean="0"/>
              <a:t> в условиях новой глобальной реальности</a:t>
            </a:r>
            <a:r>
              <a:rPr sz="3100" dirty="0" smtClean="0"/>
              <a:t>;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sz="3100" dirty="0" smtClean="0"/>
              <a:t>начало новой индустриализации и опережающей модернизации;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ru-RU" sz="3100" dirty="0" smtClean="0"/>
              <a:t>ассоциация</a:t>
            </a:r>
            <a:r>
              <a:rPr sz="3100" dirty="0" smtClean="0"/>
              <a:t> ряда стран с ЕС</a:t>
            </a:r>
            <a:r>
              <a:rPr lang="ru-RU" sz="3100" dirty="0" smtClean="0"/>
              <a:t>;</a:t>
            </a:r>
            <a:endParaRPr lang="en-US" sz="3100" dirty="0" smtClean="0"/>
          </a:p>
          <a:p>
            <a:pPr lvl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3100" dirty="0"/>
              <a:t>- </a:t>
            </a:r>
            <a:r>
              <a:rPr lang="ru-RU" sz="3100" dirty="0" smtClean="0"/>
              <a:t>вступление </a:t>
            </a:r>
            <a:r>
              <a:rPr lang="ru-RU" sz="3100" dirty="0"/>
              <a:t>в </a:t>
            </a:r>
            <a:r>
              <a:rPr lang="ru-RU" sz="3100" dirty="0" smtClean="0"/>
              <a:t>ВТО России (2012), Таджикистана (</a:t>
            </a:r>
            <a:r>
              <a:rPr lang="ru-RU" sz="3100" dirty="0"/>
              <a:t>2013) и Казахстана (2015)</a:t>
            </a:r>
            <a:endParaRPr sz="3100" dirty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692696"/>
            <a:ext cx="4713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Этапы развития СНГ</a:t>
            </a:r>
            <a:endParaRPr lang="ru-RU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672"/>
            <a:ext cx="9144000" cy="880641"/>
          </a:xfrm>
          <a:prstGeom prst="rect">
            <a:avLst/>
          </a:prstGeom>
        </p:spPr>
        <p:txBody>
          <a:bodyPr anchor="b" anchorCtr="0">
            <a:norm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ru-RU" b="1" kern="0" dirty="0" smtClean="0"/>
              <a:t>Формы экономической интеграции</a:t>
            </a:r>
            <a:endParaRPr lang="ru-RU" b="1" kern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4658" y="2025378"/>
            <a:ext cx="1867062" cy="3585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Зона свободной торговли</a:t>
            </a:r>
            <a:endParaRPr lang="ru-RU" sz="2000" b="1" dirty="0"/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1742719" y="3661823"/>
            <a:ext cx="1054420" cy="28366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996172"/>
            <a:ext cx="1872208" cy="3614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Таможенный союз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2003455"/>
            <a:ext cx="1872208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/>
              <a:t>Экономический союз</a:t>
            </a:r>
            <a:endParaRPr lang="ru-RU" sz="1700" b="1" dirty="0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044790" y="3630358"/>
            <a:ext cx="1054420" cy="28803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6349048" y="3659638"/>
            <a:ext cx="1054420" cy="28803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79427" y="1953078"/>
            <a:ext cx="1872208" cy="3642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/>
              <a:t>Единое экономическое пространство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18916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34128" y="1772816"/>
            <a:ext cx="8147050" cy="46958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400" b="1" dirty="0" smtClean="0"/>
              <a:t>1</a:t>
            </a:r>
            <a:r>
              <a:rPr lang="ru-RU" sz="2400" b="1" dirty="0" smtClean="0"/>
              <a:t>. 20</a:t>
            </a:r>
            <a:r>
              <a:rPr lang="en-US" sz="2400" b="1" dirty="0" smtClean="0"/>
              <a:t>10</a:t>
            </a:r>
            <a:r>
              <a:rPr lang="ru-RU" sz="2400" b="1" dirty="0" smtClean="0"/>
              <a:t>-201</a:t>
            </a:r>
            <a:r>
              <a:rPr lang="en-US" sz="2400" b="1" dirty="0" smtClean="0"/>
              <a:t>1</a:t>
            </a:r>
            <a:r>
              <a:rPr lang="ru-RU" sz="2400" b="1" dirty="0" smtClean="0"/>
              <a:t> </a:t>
            </a:r>
            <a:r>
              <a:rPr lang="ru-RU" sz="2400" b="1" dirty="0"/>
              <a:t>гг. – Таможенный союз Республики Беларусь, Республики Казахстан и Российской </a:t>
            </a:r>
            <a:r>
              <a:rPr lang="ru-RU" sz="2400" b="1" dirty="0" smtClean="0"/>
              <a:t>Федерации</a:t>
            </a:r>
            <a:endParaRPr lang="en-US" sz="2400" b="1" dirty="0" smtClean="0"/>
          </a:p>
          <a:p>
            <a:pPr marL="45720" indent="0" algn="just">
              <a:buNone/>
            </a:pPr>
            <a:endParaRPr lang="en-US" sz="2400" b="1" dirty="0" smtClean="0"/>
          </a:p>
          <a:p>
            <a:pPr marL="45720" indent="0" algn="just">
              <a:buNone/>
            </a:pPr>
            <a:r>
              <a:rPr lang="ru-RU" sz="2400" b="1" dirty="0" smtClean="0"/>
              <a:t>2</a:t>
            </a:r>
            <a:r>
              <a:rPr lang="ru-RU" sz="2400" b="1" dirty="0"/>
              <a:t>. </a:t>
            </a:r>
            <a:r>
              <a:rPr lang="ru-RU" sz="2400" b="1" dirty="0" smtClean="0"/>
              <a:t>201</a:t>
            </a:r>
            <a:r>
              <a:rPr lang="en-US" sz="2400" b="1" dirty="0"/>
              <a:t>2</a:t>
            </a:r>
            <a:r>
              <a:rPr lang="ru-RU" sz="2400" b="1" dirty="0"/>
              <a:t>-2014 гг. – Единое экономическое пространство Республики Беларусь, Республики Казахстан и Российской </a:t>
            </a:r>
            <a:r>
              <a:rPr lang="ru-RU" sz="2400" b="1" dirty="0" smtClean="0"/>
              <a:t>Федерации</a:t>
            </a:r>
          </a:p>
          <a:p>
            <a:pPr marL="45720" indent="0" algn="just">
              <a:buNone/>
            </a:pPr>
            <a:endParaRPr lang="ru-RU" sz="2400" b="1" dirty="0"/>
          </a:p>
          <a:p>
            <a:pPr marL="45720" indent="0" algn="just">
              <a:buNone/>
            </a:pPr>
            <a:r>
              <a:rPr lang="ru-RU" sz="2400" b="1" dirty="0"/>
              <a:t>3. 2015 г – по настоящее время – Евразийский экономический  союз (Республика Армения, Республика Беларусь, Республика Казахстан, Киргизская Республика  и Российская Федерация)</a:t>
            </a:r>
          </a:p>
          <a:p>
            <a:pPr marL="4572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699592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Этапы Евразийской экономической интеграции</a:t>
            </a:r>
            <a:endParaRPr lang="ru-RU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5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828800"/>
            <a:ext cx="8147050" cy="4695825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2600" b="1" dirty="0" smtClean="0"/>
              <a:t>1. 20</a:t>
            </a:r>
            <a:r>
              <a:rPr lang="en-US" sz="2600" b="1" dirty="0" smtClean="0"/>
              <a:t>10</a:t>
            </a:r>
            <a:r>
              <a:rPr lang="ru-RU" sz="2600" b="1" dirty="0" smtClean="0"/>
              <a:t>-201</a:t>
            </a:r>
            <a:r>
              <a:rPr lang="en-US" sz="2600" b="1" dirty="0" smtClean="0"/>
              <a:t>1</a:t>
            </a:r>
            <a:r>
              <a:rPr lang="ru-RU" sz="2600" b="1" dirty="0" smtClean="0"/>
              <a:t> </a:t>
            </a:r>
            <a:r>
              <a:rPr lang="ru-RU" sz="2600" b="1" dirty="0"/>
              <a:t>гг. – Таможенный союз Республики Беларусь, Республики Казахстан и Российской Федерации</a:t>
            </a:r>
          </a:p>
          <a:p>
            <a:pPr marL="342900" lvl="1" indent="0" algn="ctr">
              <a:spcAft>
                <a:spcPts val="1200"/>
              </a:spcAft>
              <a:buNone/>
            </a:pPr>
            <a:r>
              <a:rPr lang="ru-RU" sz="2100" dirty="0" smtClean="0"/>
              <a:t>- применение </a:t>
            </a:r>
            <a:r>
              <a:rPr lang="ru-RU" sz="2100" dirty="0"/>
              <a:t>Единого таможенного тарифа и иных мер регулирования внешней торговли товарами с третьими странами;</a:t>
            </a:r>
          </a:p>
          <a:p>
            <a:pPr marL="342900" lvl="1" indent="0" algn="ctr">
              <a:spcAft>
                <a:spcPts val="1200"/>
              </a:spcAft>
              <a:buNone/>
            </a:pPr>
            <a:r>
              <a:rPr lang="ru-RU" sz="2100" dirty="0" smtClean="0"/>
              <a:t>- свободное </a:t>
            </a:r>
            <a:r>
              <a:rPr lang="ru-RU" sz="2100" dirty="0"/>
              <a:t>перемещение товаров между территориями государств-членов без применения таможенного декларирования и государственного контроля (транспортного, санитарного, ветеринарно-санитарного, карантинного, фитосанитарного);</a:t>
            </a:r>
          </a:p>
          <a:p>
            <a:pPr marL="342900" lvl="1" indent="0" algn="ctr">
              <a:spcAft>
                <a:spcPts val="1200"/>
              </a:spcAft>
              <a:buNone/>
            </a:pPr>
            <a:r>
              <a:rPr lang="ru-RU" sz="2100" dirty="0" smtClean="0"/>
              <a:t>- введение </a:t>
            </a:r>
            <a:r>
              <a:rPr lang="ru-RU" sz="2100" dirty="0"/>
              <a:t>механизма зачисления и распределения сумм ввозных пошлин, их перечисления в доход бюджетов государств-членов (</a:t>
            </a:r>
            <a:r>
              <a:rPr lang="ru-RU" sz="2100" dirty="0" smtClean="0"/>
              <a:t>87,00% </a:t>
            </a:r>
            <a:r>
              <a:rPr lang="ru-RU" sz="2100" dirty="0"/>
              <a:t>- Российская Федерация, </a:t>
            </a:r>
            <a:r>
              <a:rPr lang="ru-RU" sz="2100" dirty="0" smtClean="0"/>
              <a:t>7,25% </a:t>
            </a:r>
            <a:r>
              <a:rPr lang="ru-RU" sz="2100" dirty="0"/>
              <a:t>- Казахстан, </a:t>
            </a:r>
            <a:r>
              <a:rPr lang="ru-RU" sz="2100" dirty="0" smtClean="0"/>
              <a:t>4,65% </a:t>
            </a:r>
            <a:r>
              <a:rPr lang="ru-RU" sz="2100" dirty="0"/>
              <a:t>- </a:t>
            </a:r>
            <a:r>
              <a:rPr lang="ru-RU" sz="2100" dirty="0" smtClean="0"/>
              <a:t>Беларусь, 1,1% - Армения).</a:t>
            </a:r>
            <a:endParaRPr lang="ru-RU" sz="2100" dirty="0"/>
          </a:p>
          <a:p>
            <a:pPr algn="ctr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699592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Этапы Евразийской экономической интеграции</a:t>
            </a:r>
            <a:endParaRPr lang="ru-RU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4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39552" y="2564905"/>
            <a:ext cx="8147050" cy="3744415"/>
          </a:xfrm>
        </p:spPr>
        <p:txBody>
          <a:bodyPr>
            <a:normAutofit fontScale="92500"/>
          </a:bodyPr>
          <a:lstStyle/>
          <a:p>
            <a:pPr marL="514350" lvl="0" indent="-514350" algn="just">
              <a:buAutoNum type="arabicPeriod"/>
            </a:pPr>
            <a:r>
              <a:rPr lang="ru-RU" sz="2600" b="1" dirty="0" smtClean="0"/>
              <a:t>75% и более от таможенных пошлин на импорт в ЕС;</a:t>
            </a:r>
          </a:p>
          <a:p>
            <a:pPr marL="457200" lvl="0" indent="-457200" algn="just">
              <a:buAutoNum type="arabicPeriod"/>
            </a:pPr>
            <a:r>
              <a:rPr lang="ru-RU" sz="2600" b="1" dirty="0"/>
              <a:t> </a:t>
            </a:r>
            <a:r>
              <a:rPr lang="ru-RU" sz="2600" b="1" dirty="0" smtClean="0"/>
              <a:t>0,3% от НДС государств-членов ЕС;</a:t>
            </a:r>
          </a:p>
          <a:p>
            <a:pPr marL="457200" lvl="0" indent="-457200" algn="just">
              <a:buAutoNum type="arabicPeriod"/>
            </a:pPr>
            <a:r>
              <a:rPr lang="ru-RU" sz="2600" b="1" dirty="0"/>
              <a:t> </a:t>
            </a:r>
            <a:r>
              <a:rPr lang="ru-RU" sz="2600" b="1" dirty="0" smtClean="0"/>
              <a:t>0,75% от ВВП государств-членов ЕС (75% бюджета ЕС);</a:t>
            </a:r>
          </a:p>
          <a:p>
            <a:pPr marL="457200" lvl="0" indent="-457200" algn="just">
              <a:buAutoNum type="arabicPeriod"/>
            </a:pPr>
            <a:r>
              <a:rPr lang="ru-RU" sz="2600" b="1" dirty="0"/>
              <a:t> </a:t>
            </a:r>
            <a:r>
              <a:rPr lang="ru-RU" sz="2600" b="1" dirty="0" smtClean="0"/>
              <a:t>Прочие доходы (налог на доходы </a:t>
            </a:r>
            <a:r>
              <a:rPr lang="ru-RU" sz="2600" b="1" dirty="0" err="1" smtClean="0"/>
              <a:t>еврочиновников</a:t>
            </a:r>
            <a:r>
              <a:rPr lang="ru-RU" sz="2600" b="1" dirty="0" smtClean="0"/>
              <a:t>, банковские проценты и т.д.)</a:t>
            </a:r>
          </a:p>
          <a:p>
            <a:pPr marL="0" lvl="0" indent="0" algn="just">
              <a:buNone/>
            </a:pPr>
            <a:r>
              <a:rPr lang="ru-RU" sz="2600" b="1" dirty="0" smtClean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66551" y="699592"/>
            <a:ext cx="5282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Доходы бюджета ЕС</a:t>
            </a:r>
            <a:endParaRPr lang="ru-RU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9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515FC477-0A05-4F3E-8EE9-E015C9089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39552" y="548680"/>
            <a:ext cx="8147050" cy="55768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ru-RU" sz="2000" b="1" dirty="0" smtClean="0"/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000" b="1" dirty="0" smtClean="0"/>
              <a:t>2.  201</a:t>
            </a:r>
            <a:r>
              <a:rPr lang="en-US" sz="2000" b="1" dirty="0" smtClean="0"/>
              <a:t>2</a:t>
            </a:r>
            <a:r>
              <a:rPr lang="ru-RU" sz="2000" b="1" dirty="0" smtClean="0"/>
              <a:t>-2014 </a:t>
            </a:r>
            <a:r>
              <a:rPr lang="ru-RU" sz="2000" b="1" dirty="0"/>
              <a:t>гг. – Единое экономическое пространство Республики Беларусь, Республики Казахстан и Российской Федерации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000" dirty="0" smtClean="0"/>
              <a:t>- проведение </a:t>
            </a:r>
            <a:r>
              <a:rPr lang="ru-RU" sz="2000" dirty="0"/>
              <a:t>согласованной макроэкономической политики по созданию общего рынка товаров, услуг, капиталов и труда;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000" dirty="0" smtClean="0"/>
              <a:t>-создание </a:t>
            </a:r>
            <a:r>
              <a:rPr lang="ru-RU" sz="2000" dirty="0"/>
              <a:t>Евразийской экономической комиссии, как регулирующего органа по формированию единого экономического пространства</a:t>
            </a:r>
            <a:r>
              <a:rPr lang="ru-RU" sz="2000" dirty="0" smtClean="0"/>
              <a:t>.</a:t>
            </a:r>
            <a:endParaRPr lang="ru-RU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ru-RU" sz="2000" b="1" dirty="0" smtClean="0"/>
              <a:t>3. 2015 </a:t>
            </a:r>
            <a:r>
              <a:rPr lang="ru-RU" sz="2000" b="1" dirty="0"/>
              <a:t>г – по настоящее время – Евразийский экономический  союз (Республика Армения, Республика Беларусь, Республика Казахстан, Киргизская Республика  и Российская Федерация)</a:t>
            </a:r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56778528"/>
              </p:ext>
            </p:extLst>
          </p:nvPr>
        </p:nvGraphicFramePr>
        <p:xfrm>
          <a:off x="1282246" y="3587298"/>
          <a:ext cx="6096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88640"/>
            <a:ext cx="5974598" cy="85351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99298"/>
              </p:ext>
            </p:extLst>
          </p:nvPr>
        </p:nvGraphicFramePr>
        <p:xfrm>
          <a:off x="492171" y="1042154"/>
          <a:ext cx="8229600" cy="2208276"/>
        </p:xfrm>
        <a:graphic>
          <a:graphicData uri="http://schemas.openxmlformats.org/drawingml/2006/table">
            <a:tbl>
              <a:tblPr firstRow="1" firstCol="1" bandRow="1"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Объем в </a:t>
                      </a: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млн 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Процент к предыдущему году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36 510,5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57 448,3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57 479,4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85 184</a:t>
                      </a:r>
                      <a:r>
                        <a:rPr lang="ru-RU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,6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148,2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  <a:r>
                        <a:rPr lang="ru-RU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515,5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125,1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0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36"/>
            <a:ext cx="9134892" cy="1582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>
                  <a:reflection blurRad="6350" endPos="0" dir="5400000" sy="-100000" algn="bl" rotWithShape="0"/>
                </a:effectLst>
              </a:rPr>
              <a:t>Региональная интеграция на карте мира</a:t>
            </a:r>
            <a:endParaRPr lang="ru-RU" dirty="0">
              <a:effectLst>
                <a:reflection blurRad="6350" endPos="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23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Интеграционные организации на постсоветском пространстве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31870"/>
              </p:ext>
            </p:extLst>
          </p:nvPr>
        </p:nvGraphicFramePr>
        <p:xfrm>
          <a:off x="395536" y="1484784"/>
          <a:ext cx="8424936" cy="489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772"/>
                <a:gridCol w="722877"/>
                <a:gridCol w="1895772"/>
                <a:gridCol w="1303505"/>
                <a:gridCol w="1303505"/>
                <a:gridCol w="1303505"/>
              </a:tblGrid>
              <a:tr h="541687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Интеграционные организации</a:t>
                      </a:r>
                    </a:p>
                  </a:txBody>
                  <a:tcPr marL="74572" marR="74572" marT="37286" marB="37286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Члены</a:t>
                      </a:r>
                    </a:p>
                  </a:txBody>
                  <a:tcPr marL="74572" marR="74572" marT="37286" marB="37286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Сферы сотрудничества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72" marR="74572" marT="37286" marB="3728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1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Экономика</a:t>
                      </a: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Политика</a:t>
                      </a: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Оборона</a:t>
                      </a: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Культура</a:t>
                      </a: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</a:tr>
              <a:tr h="9453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СНГ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</a:tr>
              <a:tr h="9453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ОДКБ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</a:tr>
              <a:tr h="9453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</a:tr>
              <a:tr h="9875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Союзное Государство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74572" marR="74572" marT="37286" marB="37286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346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Интеграционные организации на постсоветском пространстве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084768"/>
              </p:ext>
            </p:extLst>
          </p:nvPr>
        </p:nvGraphicFramePr>
        <p:xfrm>
          <a:off x="395536" y="1286763"/>
          <a:ext cx="8496944" cy="534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424"/>
                <a:gridCol w="2091424"/>
                <a:gridCol w="1438032"/>
                <a:gridCol w="1290359"/>
                <a:gridCol w="1585705"/>
              </a:tblGrid>
              <a:tr h="578393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Интеграционные организации</a:t>
                      </a:r>
                    </a:p>
                  </a:txBody>
                  <a:tcPr marL="74572" marR="74572" marT="37286" marB="37286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Органы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572" marR="74572" marT="37286" marB="3728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Исполнительные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Парламентские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Судебные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Дополнительные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>
                    <a:solidFill>
                      <a:schemeClr val="accent1"/>
                    </a:solidFill>
                  </a:tcPr>
                </a:tc>
              </a:tr>
              <a:tr h="10094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СНГ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Исполком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МПА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Экономический суд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Гуманитарный фонд, межгосударственный банк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</a:tr>
              <a:tr h="10094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ОДКБ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Секретариат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 ОДКБ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</a:tr>
              <a:tr h="10916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Евразийская экономическая комиссия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Суд ЕАЭС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Евразийский банк развития, Евразийский фонд стабилизации и развития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</a:tr>
              <a:tr h="10544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Союзное Государство</a:t>
                      </a: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Постоянный комитет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Парламентское собрание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2" marR="74572" marT="37286" marB="37286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38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970" y="13995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Этапы устранения барьеров (300-71)</a:t>
            </a:r>
            <a:endParaRPr lang="ru-RU" b="1" dirty="0" smtClean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36778"/>
              </p:ext>
            </p:extLst>
          </p:nvPr>
        </p:nvGraphicFramePr>
        <p:xfrm>
          <a:off x="133309" y="1340768"/>
          <a:ext cx="8858314" cy="5416944"/>
        </p:xfrm>
        <a:graphic>
          <a:graphicData uri="http://schemas.openxmlformats.org/drawingml/2006/table">
            <a:tbl>
              <a:tblPr/>
              <a:tblGrid>
                <a:gridCol w="785821"/>
                <a:gridCol w="8072493"/>
              </a:tblGrid>
              <a:tr h="191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Разработка таможенного кодекса ЕАЭС;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Утверждение программы электроэнергетического рынка ЕАЭС (до 1-го июля);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Разработка Основных направлений промышленного сотрудничества в рамках ЕАЭС;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Снижение объема государственной поддержки сельского хозяйства республики Беларусь до 12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%.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Принятие таможенного кодекса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ЕАЭС </a:t>
                      </a:r>
                      <a:r>
                        <a:rPr lang="ru-RU" sz="2000" i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(вступил в силу 1 января 2018 года);</a:t>
                      </a:r>
                      <a:endParaRPr lang="ru-RU" sz="200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Создание общего рынка лекарственных средств и медицинских изделий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ЕАЭС </a:t>
                      </a:r>
                      <a:r>
                        <a:rPr lang="ru-RU" sz="2000" i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(создан в 2017 году);</a:t>
                      </a:r>
                      <a:endParaRPr lang="ru-RU" sz="2000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Утверждение (1-го июля) программы формирования общего электроэнергетического рынка ЕАЭС, начало выполнения программы;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Снижение объема государственной поддержки сельского хозяйства республики Беларусь до 10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%.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81" marR="48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1" y="1428736"/>
          <a:ext cx="8858314" cy="5286412"/>
        </p:xfrm>
        <a:graphic>
          <a:graphicData uri="http://schemas.openxmlformats.org/drawingml/2006/table">
            <a:tbl>
              <a:tblPr/>
              <a:tblGrid>
                <a:gridCol w="785821"/>
                <a:gridCol w="8072493"/>
              </a:tblGrid>
              <a:tr h="2378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Выполнение программы общего электроэнергетического рынка ЕАЭС;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Утверждение программы формирования общего рынка газа ЕАЭС;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Утверждение программы формирования общих рынков нефти и нефтепродуктов ЕАЭС.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5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Завершение выполнения мероприятий программы общего электроэнергетического рынка ЕАЭС (1-го июля);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Выполнение мероприятий программы формирования общего рынка газа ЕАЭС;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Выполнение мероприятий программы формирования общих рынков нефти и нефтепродуктов ЕАЭС.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7970" y="13995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Этапы устранения барьеров (300-71)</a:t>
            </a:r>
          </a:p>
          <a:p>
            <a:pPr algn="ctr"/>
            <a:r>
              <a:rPr lang="ru-RU" sz="2400" b="1" dirty="0" smtClean="0">
                <a:latin typeface="+mj-lt"/>
              </a:rPr>
              <a:t>(продолжение)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970" y="13995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Этапы устранения барьеров (300-71)</a:t>
            </a:r>
          </a:p>
          <a:p>
            <a:pPr algn="ctr"/>
            <a:r>
              <a:rPr lang="ru-RU" sz="2400" b="1" dirty="0" smtClean="0">
                <a:latin typeface="+mj-lt"/>
              </a:rPr>
              <a:t>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1500173"/>
          <a:ext cx="8858312" cy="5214975"/>
        </p:xfrm>
        <a:graphic>
          <a:graphicData uri="http://schemas.openxmlformats.org/drawingml/2006/table">
            <a:tbl>
              <a:tblPr/>
              <a:tblGrid>
                <a:gridCol w="1214446"/>
                <a:gridCol w="7643866"/>
              </a:tblGrid>
              <a:tr h="1390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2019-2023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Завершение выполнения мероприятий программы формирования общих рынков нефти и нефтепродуктов ЕАЭС.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2019-2024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Завершение выполнения мероприятий программы формирования общего рынка газа ЕАЭС.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2015-2025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Работа по гармонизации законодательства в сфере финансового рынка;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Times New Roman"/>
                        </a:rPr>
                        <a:t>Создание финансового рынка ЕАЭС и наднационального органа по его регулированию в городе Алматы.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3138" y="188913"/>
            <a:ext cx="550862" cy="4318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65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988840"/>
            <a:ext cx="396044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Высший Евразийский Экономический Совет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573016"/>
            <a:ext cx="396044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Межправительственный Совет ЕАЭС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157192"/>
            <a:ext cx="396044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Евразийская Экономическая комиссия (Москва)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1988840"/>
            <a:ext cx="266429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Суд ЕАЭС</a:t>
            </a:r>
            <a:br>
              <a:rPr lang="ru-RU" sz="2400" dirty="0" smtClean="0"/>
            </a:br>
            <a:r>
              <a:rPr lang="ru-RU" sz="2400" dirty="0" smtClean="0"/>
              <a:t>(Минск)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3573016"/>
            <a:ext cx="2664296" cy="1368152"/>
          </a:xfrm>
          <a:prstGeom prst="rect">
            <a:avLst/>
          </a:prstGeom>
          <a:solidFill>
            <a:srgbClr val="B9CD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Финансовый центр ЕАЭС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(Астана)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808693" y="4797152"/>
            <a:ext cx="990110" cy="43204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1808693" y="3140968"/>
            <a:ext cx="990110" cy="50405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15816" y="621070"/>
            <a:ext cx="3451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Органы ЕАЭС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600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116632"/>
            <a:ext cx="8928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Сфера деятельности Евразийской экономической комиссии</a:t>
            </a:r>
          </a:p>
          <a:p>
            <a:pPr algn="ct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осуществляет свою деятельность в пределах полномочий, предусмотренных Договором и международными договорами в рамках Союза, в следующих сферах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961456"/>
            <a:ext cx="8928992" cy="4896544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таможенно-тарифное и нетарифное регулирование;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таможенное регулирование;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техническое регулирование;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санитарные, ветеринарно-санитарные и карантинные фитосанитарные меры;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зачисление и распределение ввозных таможенных пошлин;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установление торговых режимов в отношении третьих сторон;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статистика внешней и взаимной торговли;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макроэкономическая политика;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конкурентная политика;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промышленные и сельскохозяйственные субсидии;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энергетическая политика;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естественные монополии;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(или) муниципальные закупки;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взаимная торговля услугами и инвестиции;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и перевозки;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валютная политика;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собственность;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трудовая миграция;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финансовые рынки (банковская сфера, сфера страхования, валютный рынок, рынок ценных бумаг);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иные сферы, определенные Договором и международными договорами в рамках Союза.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4665"/>
            <a:ext cx="89289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Компетенция суда</a:t>
            </a:r>
          </a:p>
          <a:p>
            <a:pPr algn="just"/>
            <a:r>
              <a:rPr lang="ru-RU" sz="2000" dirty="0"/>
              <a:t>Суд рассматривает споры, возникающие по вопросам реализации Договора, международных договоров в рамках Союза и (или) решений органов Союза</a:t>
            </a:r>
            <a:r>
              <a:rPr lang="ru-RU" sz="2000" dirty="0" smtClean="0"/>
              <a:t>:</a:t>
            </a:r>
            <a:endParaRPr lang="ru-RU" sz="2400" b="1" dirty="0" smtClean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84784"/>
            <a:ext cx="8928992" cy="46705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just">
              <a:spcAft>
                <a:spcPts val="900"/>
              </a:spcAft>
              <a:buFont typeface="+mj-lt"/>
              <a:buAutoNum type="arabicParenR"/>
            </a:pPr>
            <a:r>
              <a:rPr lang="ru-RU" sz="2000" b="1" dirty="0" smtClean="0"/>
              <a:t>По заявлению государства-члена</a:t>
            </a:r>
            <a:r>
              <a:rPr lang="ru-RU" sz="2000" dirty="0" smtClean="0"/>
              <a:t>:</a:t>
            </a:r>
          </a:p>
          <a:p>
            <a:pPr indent="457200" algn="just">
              <a:spcAft>
                <a:spcPts val="900"/>
              </a:spcAft>
            </a:pPr>
            <a:r>
              <a:rPr lang="ru-RU" sz="2000" dirty="0" smtClean="0"/>
              <a:t>о соответствии международного договора в рамках Союза или его отдельных положений Договору;</a:t>
            </a:r>
          </a:p>
          <a:p>
            <a:pPr indent="457200" algn="just">
              <a:spcAft>
                <a:spcPts val="900"/>
              </a:spcAft>
            </a:pPr>
            <a:r>
              <a:rPr lang="ru-RU" sz="2000" dirty="0" smtClean="0"/>
              <a:t>о соблюдении другим государством-членом (другими государствами-членами) Договора, международных договоров в рамках Союза и (или) решений органов союза, а также отдельных положений указанных международных договоров и (или) решений;</a:t>
            </a:r>
          </a:p>
          <a:p>
            <a:pPr indent="457200" algn="just">
              <a:spcAft>
                <a:spcPts val="900"/>
              </a:spcAft>
            </a:pPr>
            <a:r>
              <a:rPr lang="ru-RU" sz="2000" dirty="0" smtClean="0"/>
              <a:t>о соответствии решения Комиссии или его отдельных положений указанных международных договоров и (или) решений;</a:t>
            </a:r>
          </a:p>
          <a:p>
            <a:pPr indent="457200" algn="just">
              <a:spcAft>
                <a:spcPts val="900"/>
              </a:spcAft>
            </a:pPr>
            <a:r>
              <a:rPr lang="ru-RU" sz="2000" dirty="0" smtClean="0"/>
              <a:t>о соответствии решения Комиссии или его отдельных положений Договору, международным договорам в рамках Союза и (или) решениям органов Союза;</a:t>
            </a:r>
          </a:p>
          <a:p>
            <a:pPr indent="457200" algn="just">
              <a:spcAft>
                <a:spcPts val="900"/>
              </a:spcAft>
            </a:pPr>
            <a:r>
              <a:rPr lang="ru-RU" sz="2000" dirty="0" smtClean="0"/>
              <a:t>об оспаривании действия (бездействия) Комиссии;</a:t>
            </a:r>
            <a:endParaRPr 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970" y="13995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Компетенция суда</a:t>
            </a:r>
          </a:p>
          <a:p>
            <a:pPr algn="ctr"/>
            <a:r>
              <a:rPr lang="ru-RU" b="1" dirty="0" smtClean="0">
                <a:latin typeface="+mj-lt"/>
              </a:rPr>
              <a:t>(продолжение)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8928992" cy="57015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just">
              <a:spcAft>
                <a:spcPts val="900"/>
              </a:spcAft>
              <a:buFont typeface="+mj-lt"/>
              <a:buAutoNum type="arabicParenR" startAt="2"/>
            </a:pPr>
            <a:r>
              <a:rPr lang="ru-RU" b="1" dirty="0" smtClean="0"/>
              <a:t>По заявлению хозяйствующего субъекта</a:t>
            </a:r>
            <a:r>
              <a:rPr lang="ru-RU" dirty="0" smtClean="0"/>
              <a:t>:</a:t>
            </a:r>
          </a:p>
          <a:p>
            <a:pPr indent="457200" algn="just">
              <a:spcAft>
                <a:spcPts val="900"/>
              </a:spcAft>
            </a:pPr>
            <a:r>
              <a:rPr lang="ru-RU" dirty="0" smtClean="0"/>
              <a:t>о соответствии решения Комиссии или его отдельных положений, непосредственно затрагивающих права и законные интересы хозяйствующего субъекта в сфере предпринимательской и иной экономической деятельности, Договору и (или) международным договорам в рамках Союза, если такое решение или его отдельные положения повлекли нарушение предоставленных Договором и (или) международными договорами в рамках Союза прав и законных интересов хозяйствующего субъекта;</a:t>
            </a:r>
          </a:p>
          <a:p>
            <a:pPr indent="457200" algn="just">
              <a:spcAft>
                <a:spcPts val="900"/>
              </a:spcAft>
            </a:pPr>
            <a:r>
              <a:rPr lang="ru-RU" dirty="0" smtClean="0"/>
              <a:t>об оспаривании действия (бездействия) Комиссии, непосредственно затрагивающего права и законные интересы хозяйствующего субъекта в сфере предпринимательской и иной экономической деятельности, если такое действие (бездействие) повлекло нарушение предоставленных Договором и (или) международными договорами в рамках Союза прав и законных интересов хозяйствующего субъекта.</a:t>
            </a:r>
          </a:p>
          <a:p>
            <a:pPr indent="457200" algn="just">
              <a:spcAft>
                <a:spcPts val="900"/>
              </a:spcAft>
            </a:pPr>
            <a:r>
              <a:rPr lang="ru-RU" dirty="0" smtClean="0"/>
              <a:t>Для целей настоящего Статута под хозяйствующим субъектом понимается юридическое лицо, зарегистрированное в соответствии с законодательством государства-члена или третьего государства, либо физическое лицо, зарегистрированное в качестве индивидуального предпринимателя в соответствии с законодательством государства-члена или третьего государства.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69</a:t>
            </a:fld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0" y="1828800"/>
            <a:ext cx="8229600" cy="4297363"/>
          </a:xfrm>
        </p:spPr>
        <p:txBody>
          <a:bodyPr>
            <a:normAutofit lnSpcReduction="10000"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Основной принцип ЕАЭС </a:t>
            </a:r>
            <a:r>
              <a:rPr lang="ru-RU" dirty="0" smtClean="0"/>
              <a:t>– равенство </a:t>
            </a:r>
            <a:r>
              <a:rPr lang="ru-RU" dirty="0"/>
              <a:t>прав </a:t>
            </a:r>
            <a:r>
              <a:rPr lang="ru-RU" dirty="0" smtClean="0"/>
              <a:t>каждого участника.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Конечная цель</a:t>
            </a:r>
            <a:r>
              <a:rPr lang="ru-RU" dirty="0"/>
              <a:t> </a:t>
            </a:r>
            <a:r>
              <a:rPr lang="ru-RU" dirty="0" smtClean="0"/>
              <a:t>ЕАЭС – обеспечение полной, без </a:t>
            </a:r>
            <a:r>
              <a:rPr lang="ru-RU" dirty="0"/>
              <a:t>каких-либо </a:t>
            </a:r>
            <a:r>
              <a:rPr lang="ru-RU" dirty="0" smtClean="0"/>
              <a:t>изъятий, </a:t>
            </a:r>
            <a:r>
              <a:rPr lang="ru-RU" b="1" dirty="0" smtClean="0"/>
              <a:t>свободы </a:t>
            </a:r>
            <a:r>
              <a:rPr lang="ru-RU" b="1" dirty="0"/>
              <a:t>движения товаров, услуг, капиталов и рабочей силы</a:t>
            </a:r>
            <a:r>
              <a:rPr lang="ru-RU" dirty="0"/>
              <a:t> на </a:t>
            </a:r>
            <a:r>
              <a:rPr lang="ru-RU" dirty="0" smtClean="0"/>
              <a:t>пространстве ЕАЭС (на момент подписания договора об ЕАЭС сохранялось 229 барьеров).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196752"/>
            <a:ext cx="746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Основной принцип и конечная цель ЕАЭС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31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78461"/>
          </a:xfrm>
          <a:ln>
            <a:solidFill>
              <a:schemeClr val="accent1">
                <a:alpha val="9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На </a:t>
            </a:r>
            <a:r>
              <a:rPr lang="ru-RU" sz="2200" b="1" dirty="0" smtClean="0"/>
              <a:t>основе обрабатывающих отраслей </a:t>
            </a:r>
            <a:r>
              <a:rPr lang="ru-RU" sz="2200" dirty="0" smtClean="0"/>
              <a:t>экономики: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00" b="1" dirty="0" smtClean="0"/>
              <a:t>Экономические союзы </a:t>
            </a:r>
          </a:p>
          <a:p>
            <a:pPr marL="0" indent="0">
              <a:buNone/>
            </a:pPr>
            <a:r>
              <a:rPr lang="ru-RU" sz="2200" dirty="0" smtClean="0"/>
              <a:t>(Европейский союз, Евразийский экономический союз)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00" b="1" dirty="0" smtClean="0"/>
              <a:t>Таможенные союзы</a:t>
            </a:r>
          </a:p>
          <a:p>
            <a:pPr marL="0" indent="0">
              <a:buNone/>
            </a:pPr>
            <a:r>
              <a:rPr lang="ru-RU" sz="2200" dirty="0" smtClean="0"/>
              <a:t>(</a:t>
            </a:r>
            <a:r>
              <a:rPr lang="ru-RU" sz="2200" dirty="0" err="1" smtClean="0"/>
              <a:t>Меркосур</a:t>
            </a:r>
            <a:r>
              <a:rPr lang="ru-RU" sz="2200" dirty="0"/>
              <a:t>)</a:t>
            </a:r>
            <a:endParaRPr lang="ru-RU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2200" b="1" dirty="0" smtClean="0"/>
              <a:t>Зоны свободной торговли</a:t>
            </a:r>
          </a:p>
          <a:p>
            <a:pPr marL="0" indent="0">
              <a:buNone/>
            </a:pPr>
            <a:r>
              <a:rPr lang="ru-RU" sz="2200" dirty="0" smtClean="0"/>
              <a:t>(НАФТА, СНГ, АСЕАН)</a:t>
            </a:r>
            <a:endParaRPr lang="ru-RU" sz="2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78461"/>
          </a:xfrm>
          <a:ln>
            <a:solidFill>
              <a:schemeClr val="accent1">
                <a:alpha val="9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На основе </a:t>
            </a:r>
            <a:r>
              <a:rPr lang="ru-RU" sz="2400" b="1" dirty="0" smtClean="0"/>
              <a:t>сырьевых отраслей </a:t>
            </a:r>
            <a:r>
              <a:rPr lang="ru-RU" sz="2400" dirty="0" smtClean="0"/>
              <a:t>экономики: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/>
              <a:t>Картельные соглашения </a:t>
            </a:r>
            <a:r>
              <a:rPr lang="ru-RU" sz="2400" dirty="0" smtClean="0"/>
              <a:t>о ценах и квотах на рынках нефти, газа, цветных металлов и </a:t>
            </a:r>
            <a:r>
              <a:rPr lang="ru-RU" sz="2400" dirty="0" err="1" smtClean="0"/>
              <a:t>тд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(ОПЕК, Форум стран-экспортёров газа)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  <a:ln>
            <a:solidFill>
              <a:schemeClr val="accent1">
                <a:alpha val="90000"/>
              </a:schemeClr>
            </a:solidFill>
          </a:ln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Межгосударственная экономическая</a:t>
            </a:r>
            <a:r>
              <a:rPr lang="ru-RU" b="1" dirty="0" smtClean="0">
                <a:solidFill>
                  <a:schemeClr val="tx1"/>
                </a:solidFill>
                <a:effectLst>
                  <a:reflection blurRad="6350" endPos="3000" dir="5400000" sy="-100000" algn="bl" rotWithShape="0"/>
                </a:effectLst>
              </a:rPr>
              <a:t> </a:t>
            </a:r>
            <a:r>
              <a:rPr lang="ru-RU" b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интеграция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403648" y="1412776"/>
            <a:ext cx="1872208" cy="634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652120" y="1412776"/>
            <a:ext cx="2160240" cy="634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70</a:t>
            </a:fld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708025" y="1828800"/>
            <a:ext cx="8435975" cy="42973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Основной принцип ассоциации с ЕС </a:t>
            </a:r>
            <a:r>
              <a:rPr lang="ru-RU" dirty="0" smtClean="0"/>
              <a:t>– доминирование ЕС по отношению к членам ассоциации – государствам СНГ.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Конечная цель</a:t>
            </a:r>
            <a:r>
              <a:rPr lang="ru-RU" dirty="0"/>
              <a:t> </a:t>
            </a:r>
            <a:r>
              <a:rPr lang="ru-RU" b="1" dirty="0"/>
              <a:t>ассоциации с ЕС </a:t>
            </a:r>
            <a:r>
              <a:rPr lang="ru-RU" dirty="0" smtClean="0"/>
              <a:t>– </a:t>
            </a:r>
            <a:r>
              <a:rPr lang="ru-RU" dirty="0"/>
              <a:t>приведение законодательства стран </a:t>
            </a:r>
            <a:r>
              <a:rPr lang="ru-RU" dirty="0" smtClean="0"/>
              <a:t>СНГ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ru-RU" dirty="0"/>
              <a:t>соответствие с </a:t>
            </a:r>
            <a:r>
              <a:rPr lang="ru-RU" dirty="0" smtClean="0"/>
              <a:t>законодательством ЕС в целях возможного вступления в ЕС в будущем.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908720"/>
            <a:ext cx="6583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Основной принцип и конечная цель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ассоциации </a:t>
            </a:r>
            <a:r>
              <a:rPr lang="ru-RU" sz="2800" b="1" dirty="0"/>
              <a:t>стран СНГ с ЕС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97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ВВП НА ДУШУ НАСЕЛЕНИЯ (ППС)</a:t>
            </a:r>
            <a:endParaRPr lang="ru-RU" dirty="0"/>
          </a:p>
          <a:p>
            <a:pPr algn="ctr"/>
            <a:r>
              <a:rPr lang="ru-RU" b="1" dirty="0"/>
              <a:t>ГОСУДАРСТВ – УЧАСТНИКОВ ЕАЭС И ЧЛЕНОВ АССОЦИАЦИИ </a:t>
            </a:r>
            <a:endParaRPr lang="ru-RU" b="1" dirty="0" smtClean="0"/>
          </a:p>
          <a:p>
            <a:pPr algn="ctr"/>
            <a:r>
              <a:rPr lang="ru-RU" b="1" dirty="0" smtClean="0"/>
              <a:t>С </a:t>
            </a:r>
            <a:r>
              <a:rPr lang="ru-RU" b="1" dirty="0"/>
              <a:t>ЕВРОПЕЙСКИМ СОЮЗОМ </a:t>
            </a:r>
            <a:endParaRPr lang="ru-RU" dirty="0"/>
          </a:p>
          <a:p>
            <a:pPr algn="ctr"/>
            <a:r>
              <a:rPr lang="ru-RU" b="1" dirty="0"/>
              <a:t>2014 ГОД </a:t>
            </a:r>
            <a:endParaRPr lang="ru-RU" dirty="0"/>
          </a:p>
          <a:p>
            <a:pPr algn="ctr"/>
            <a:r>
              <a:rPr lang="ru-RU" b="1" dirty="0"/>
              <a:t>(в долларах по данным Всемирного Банка)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011043"/>
              </p:ext>
            </p:extLst>
          </p:nvPr>
        </p:nvGraphicFramePr>
        <p:xfrm>
          <a:off x="179512" y="1412776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6353" y="367789"/>
            <a:ext cx="908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Последствия ассоциации с ЕС</a:t>
            </a:r>
            <a:endParaRPr lang="ru-RU" sz="3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64214"/>
              </p:ext>
            </p:extLst>
          </p:nvPr>
        </p:nvGraphicFramePr>
        <p:xfrm>
          <a:off x="136809" y="1484785"/>
          <a:ext cx="8827680" cy="5266860"/>
        </p:xfrm>
        <a:graphic>
          <a:graphicData uri="http://schemas.openxmlformats.org/drawingml/2006/table">
            <a:tbl>
              <a:tblPr firstRow="1" firstCol="1" bandRow="1"/>
              <a:tblGrid>
                <a:gridCol w="3086100"/>
                <a:gridCol w="5741580"/>
              </a:tblGrid>
              <a:tr h="394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обязательства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Последствия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02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1) Свободная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экономическая зона с ЕС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режим наибольшего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благоприятствия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 Российской Федерацией (введение таможенных пошлин, квот и ограничений), односторонний доступ товаров из стран, имеющих зону свободной торговли с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ЕС,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сокращение инвестиций из ЕС.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5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2) Переход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европейские технические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регламенты и фитосанитарные нормы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уничтожение отечественной индустрии, потеря рынка Российской Федерации, невозможность производственной кооперации с её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предприятиями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5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3) Переход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европейские стандарты в области миграции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возможность безвизового туристического режима в течение трех месяцев в ЕС, усиление миграционного контроля со стороны Российской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Федерации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43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4) Создание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Совета с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иностранных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контролирующих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органов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потеря суверенитета во внешней экономической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деятельности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и,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частично, во внутриполитической деятельности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Внешний торговый оборот Украины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(</a:t>
            </a:r>
            <a:r>
              <a:rPr lang="en-US" sz="3600" b="1" dirty="0" smtClean="0"/>
              <a:t>2013 - 2016</a:t>
            </a:r>
            <a:r>
              <a:rPr lang="ru-RU" sz="3600" b="1" dirty="0" smtClean="0"/>
              <a:t> годы) </a:t>
            </a:r>
            <a:r>
              <a:rPr lang="ru-RU" sz="3600" b="1" dirty="0"/>
              <a:t>с ЕС и </a:t>
            </a:r>
            <a:r>
              <a:rPr lang="ru-RU" sz="3600" b="1" dirty="0" smtClean="0"/>
              <a:t>СНГ</a:t>
            </a:r>
          </a:p>
          <a:p>
            <a:pPr algn="ctr"/>
            <a:endParaRPr lang="ru-RU" sz="3600" b="1" dirty="0"/>
          </a:p>
          <a:p>
            <a:pPr algn="ctr"/>
            <a:endParaRPr lang="ru-RU" sz="36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11129"/>
              </p:ext>
            </p:extLst>
          </p:nvPr>
        </p:nvGraphicFramePr>
        <p:xfrm>
          <a:off x="251522" y="1557265"/>
          <a:ext cx="8640952" cy="5029239"/>
        </p:xfrm>
        <a:graphic>
          <a:graphicData uri="http://schemas.openxmlformats.org/drawingml/2006/table">
            <a:tbl>
              <a:tblPr firstRow="1" firstCol="1" bandRow="1"/>
              <a:tblGrid>
                <a:gridCol w="1484568"/>
                <a:gridCol w="894548"/>
                <a:gridCol w="894548"/>
                <a:gridCol w="894548"/>
                <a:gridCol w="894548"/>
                <a:gridCol w="894548"/>
                <a:gridCol w="894548"/>
                <a:gridCol w="894548"/>
                <a:gridCol w="894548"/>
              </a:tblGrid>
              <a:tr h="111471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Регион</a:t>
                      </a: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</a:t>
                      </a:r>
                      <a:r>
                        <a:rPr lang="ru-RU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3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млрд </a:t>
                      </a:r>
                      <a:r>
                        <a:rPr lang="en-US" sz="3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ru-RU" sz="3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сальдо</a:t>
                      </a: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28,3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30,6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-10,8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-4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-2,3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-3,6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СНГ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18,3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14,6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-1,5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-2,3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-2,7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-2,5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6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74</a:t>
            </a:fld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6757"/>
              </p:ext>
            </p:extLst>
          </p:nvPr>
        </p:nvGraphicFramePr>
        <p:xfrm>
          <a:off x="827584" y="692696"/>
          <a:ext cx="7792428" cy="4726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Слайд" r:id="rId3" imgW="4570501" imgH="3427400" progId="PowerPoint.Slide.12">
                  <p:embed/>
                </p:oleObj>
              </mc:Choice>
              <mc:Fallback>
                <p:oleObj name="Слайд" r:id="rId3" imgW="4570501" imgH="3427400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855" b="9698"/>
                      <a:stretch>
                        <a:fillRect/>
                      </a:stretch>
                    </p:blipFill>
                    <p:spPr bwMode="auto">
                      <a:xfrm>
                        <a:off x="827584" y="692696"/>
                        <a:ext cx="7792428" cy="47268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01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ВВП НА ДУШУ НАСЕЛЕНИЯ </a:t>
            </a:r>
            <a:r>
              <a:rPr lang="ru-RU" sz="2000" b="1" dirty="0" smtClean="0"/>
              <a:t>В ПРОЦЕНТАХ </a:t>
            </a:r>
          </a:p>
          <a:p>
            <a:pPr algn="ctr"/>
            <a:r>
              <a:rPr lang="ru-RU" sz="2000" b="1" dirty="0" smtClean="0"/>
              <a:t>К СРЕДНИМ ДАННЫМ ПО СНГ и России на 2016 </a:t>
            </a:r>
            <a:r>
              <a:rPr lang="ru-RU" sz="2000" b="1" dirty="0"/>
              <a:t>ГОД 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75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39601"/>
              </p:ext>
            </p:extLst>
          </p:nvPr>
        </p:nvGraphicFramePr>
        <p:xfrm>
          <a:off x="1043608" y="1124744"/>
          <a:ext cx="6936432" cy="484030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12144"/>
                <a:gridCol w="2312144"/>
                <a:gridCol w="2312144"/>
              </a:tblGrid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64%</a:t>
                      </a:r>
                      <a:r>
                        <a:rPr lang="ru-RU" b="1" baseline="0" dirty="0" smtClean="0"/>
                        <a:t>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44%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40%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82%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56%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127%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88%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12,5%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21,5%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Россия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144%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9,7%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25%</a:t>
                      </a:r>
                      <a:endParaRPr lang="ru-RU" b="1" dirty="0"/>
                    </a:p>
                  </a:txBody>
                  <a:tcPr/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СНГ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11663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Особенности Евразийской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экономической </a:t>
            </a:r>
            <a:r>
              <a:rPr lang="ru-RU" sz="2800" b="1" dirty="0"/>
              <a:t>интеграции</a:t>
            </a:r>
            <a:endParaRPr lang="ru-RU" sz="2800" b="1" dirty="0" smtClean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43840"/>
            <a:ext cx="89289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 smtClean="0">
                <a:latin typeface="Calibri" panose="020F0502020204030204" pitchFamily="34" charset="0"/>
              </a:rPr>
              <a:t>Принципиально </a:t>
            </a:r>
            <a:r>
              <a:rPr lang="ru-RU" sz="2400" b="1" dirty="0">
                <a:latin typeface="Calibri" panose="020F0502020204030204" pitchFamily="34" charset="0"/>
              </a:rPr>
              <a:t>разная экономическая структура участников (интегрируются государства, обладающие богатыми природными ресурсами и не обладающими таковыми, отсюда разное соотношение обрабатывающей промышленности и сырьевых отраслей).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 smtClean="0">
                <a:latin typeface="Calibri" panose="020F0502020204030204" pitchFamily="34" charset="0"/>
              </a:rPr>
              <a:t>Разный </a:t>
            </a:r>
            <a:r>
              <a:rPr lang="ru-RU" sz="2400" b="1" dirty="0">
                <a:latin typeface="Calibri" panose="020F0502020204030204" pitchFamily="34" charset="0"/>
              </a:rPr>
              <a:t>уровень социально-экономического и политического развития.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 smtClean="0">
                <a:latin typeface="Calibri" panose="020F0502020204030204" pitchFamily="34" charset="0"/>
              </a:rPr>
              <a:t>Участие </a:t>
            </a:r>
            <a:r>
              <a:rPr lang="ru-RU" sz="2400" b="1" dirty="0">
                <a:latin typeface="Calibri" panose="020F0502020204030204" pitchFamily="34" charset="0"/>
              </a:rPr>
              <a:t>в других интеграционных объединениях (ВТО, Восточное партнерство, АТЭС).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 smtClean="0">
                <a:latin typeface="Calibri" panose="020F0502020204030204" pitchFamily="34" charset="0"/>
              </a:rPr>
              <a:t>Высокий </a:t>
            </a:r>
            <a:r>
              <a:rPr lang="ru-RU" sz="2400" b="1" dirty="0">
                <a:latin typeface="Calibri" panose="020F0502020204030204" pitchFamily="34" charset="0"/>
              </a:rPr>
              <a:t>уровень внешнего государственного долга у ряда стран</a:t>
            </a:r>
            <a:r>
              <a:rPr lang="ru-RU" sz="2400" b="1" dirty="0" smtClean="0">
                <a:latin typeface="Calibri" panose="020F0502020204030204" pitchFamily="34" charset="0"/>
              </a:rPr>
              <a:t>.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77</a:t>
            </a:fld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/>
          </a:p>
          <a:p>
            <a:pPr algn="ctr"/>
            <a:endParaRPr lang="ru-RU" sz="2600" b="1" dirty="0"/>
          </a:p>
          <a:p>
            <a:pPr algn="ctr">
              <a:spcAft>
                <a:spcPts val="1200"/>
              </a:spcAft>
            </a:pPr>
            <a:r>
              <a:rPr lang="ru-RU" sz="2600" dirty="0"/>
              <a:t>Республика Армения – 1,11%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(</a:t>
            </a:r>
            <a:r>
              <a:rPr lang="ru-RU" sz="2600" dirty="0"/>
              <a:t>было 1,13 %, отдали 0,02 </a:t>
            </a:r>
            <a:r>
              <a:rPr lang="ru-RU" sz="2600" dirty="0" smtClean="0"/>
              <a:t>%)</a:t>
            </a:r>
            <a:endParaRPr lang="ru-RU" sz="2600" dirty="0"/>
          </a:p>
          <a:p>
            <a:pPr algn="ctr">
              <a:spcAft>
                <a:spcPts val="1200"/>
              </a:spcAft>
            </a:pPr>
            <a:r>
              <a:rPr lang="ru-RU" sz="2600" dirty="0"/>
              <a:t>Республика Беларусь – 4,56%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(</a:t>
            </a:r>
            <a:r>
              <a:rPr lang="ru-RU" sz="2600" dirty="0"/>
              <a:t>было 4,65 %, отдали 0,09 </a:t>
            </a:r>
            <a:r>
              <a:rPr lang="ru-RU" sz="2600" dirty="0" smtClean="0"/>
              <a:t>%)</a:t>
            </a:r>
            <a:endParaRPr lang="ru-RU" sz="2600" dirty="0"/>
          </a:p>
          <a:p>
            <a:pPr algn="ctr">
              <a:spcAft>
                <a:spcPts val="1200"/>
              </a:spcAft>
            </a:pPr>
            <a:r>
              <a:rPr lang="ru-RU" sz="2600" dirty="0"/>
              <a:t>Республика Казахстан – 7,11%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(</a:t>
            </a:r>
            <a:r>
              <a:rPr lang="ru-RU" sz="2600" dirty="0"/>
              <a:t>было 7,25 %, отдали 0,14 </a:t>
            </a:r>
            <a:r>
              <a:rPr lang="ru-RU" sz="2600" dirty="0" smtClean="0"/>
              <a:t>%)</a:t>
            </a:r>
            <a:endParaRPr lang="ru-RU" sz="2600" dirty="0"/>
          </a:p>
          <a:p>
            <a:pPr algn="ctr">
              <a:spcAft>
                <a:spcPts val="1200"/>
              </a:spcAft>
            </a:pPr>
            <a:r>
              <a:rPr lang="ru-RU" sz="2600" b="1" dirty="0" err="1"/>
              <a:t>Кыргызская</a:t>
            </a:r>
            <a:r>
              <a:rPr lang="ru-RU" sz="2600" b="1" dirty="0"/>
              <a:t> Республика</a:t>
            </a:r>
            <a:r>
              <a:rPr lang="ru-RU" sz="2600" dirty="0"/>
              <a:t> – </a:t>
            </a:r>
            <a:r>
              <a:rPr lang="ru-RU" sz="2600" b="1" dirty="0"/>
              <a:t>1,9</a:t>
            </a:r>
            <a:r>
              <a:rPr lang="ru-RU" sz="2600" b="1" dirty="0" smtClean="0"/>
              <a:t>%</a:t>
            </a:r>
            <a:endParaRPr lang="ru-RU" sz="2600" dirty="0"/>
          </a:p>
          <a:p>
            <a:pPr algn="ctr">
              <a:spcAft>
                <a:spcPts val="1200"/>
              </a:spcAft>
            </a:pPr>
            <a:r>
              <a:rPr lang="ru-RU" sz="2600" dirty="0"/>
              <a:t>Российская Федерация – 85,32%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(</a:t>
            </a:r>
            <a:r>
              <a:rPr lang="ru-RU" sz="2600" dirty="0"/>
              <a:t>было 86,97 %,</a:t>
            </a:r>
            <a:r>
              <a:rPr lang="ru-RU" sz="2600" b="1" dirty="0"/>
              <a:t> </a:t>
            </a:r>
            <a:r>
              <a:rPr lang="ru-RU" sz="2600" dirty="0"/>
              <a:t>отдали 1,65 %)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8367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Нормативы таможенных пошлин в ЕАЭС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65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260648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Направления углубления промышленного </a:t>
            </a:r>
            <a:br>
              <a:rPr lang="ru-RU" sz="3200" b="1" dirty="0" smtClean="0"/>
            </a:br>
            <a:r>
              <a:rPr lang="ru-RU" sz="3200" b="1" dirty="0" smtClean="0"/>
              <a:t>сотрудничества в ЕАЭС</a:t>
            </a:r>
            <a:endParaRPr lang="ru-RU" sz="3200" b="1" dirty="0" smtClean="0">
              <a:latin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78</a:t>
            </a:fld>
            <a:endParaRPr lang="ru-RU"/>
          </a:p>
        </p:txBody>
      </p:sp>
      <p:sp>
        <p:nvSpPr>
          <p:cNvPr id="7" name="Текст 1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8229600" cy="44926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b="1" dirty="0"/>
          </a:p>
          <a:p>
            <a:pPr marL="45720" indent="0" algn="ctr">
              <a:spcAft>
                <a:spcPts val="1200"/>
              </a:spcAft>
              <a:buNone/>
            </a:pPr>
            <a:r>
              <a:rPr lang="ru-RU" b="1" dirty="0" smtClean="0"/>
              <a:t>Увеличение кол-ва совместных предприятий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(8000 российско-казахстанских, 5000 российско-белорусских, ряд  белорусско-казахстанских предприятий (по выпуску тракторов в Семипалатинске, комбайнов в Кустанае и т.п.);</a:t>
            </a:r>
          </a:p>
          <a:p>
            <a:pPr marL="45720" indent="0" algn="ctr">
              <a:spcAft>
                <a:spcPts val="1200"/>
              </a:spcAft>
              <a:buNone/>
            </a:pPr>
            <a:r>
              <a:rPr lang="ru-RU" b="1" dirty="0" smtClean="0"/>
              <a:t>Создание новых отраслей промышленности</a:t>
            </a:r>
            <a:r>
              <a:rPr lang="ru-RU" dirty="0" smtClean="0"/>
              <a:t> (к 20</a:t>
            </a:r>
            <a:r>
              <a:rPr lang="en-US" dirty="0" smtClean="0"/>
              <a:t>2</a:t>
            </a:r>
            <a:r>
              <a:rPr lang="ru-RU" dirty="0" smtClean="0"/>
              <a:t>2 году в Казахстане будет выпускаться 200 000 автомобилей);</a:t>
            </a:r>
          </a:p>
          <a:p>
            <a:pPr marL="45720" indent="0" algn="ctr">
              <a:spcAft>
                <a:spcPts val="1200"/>
              </a:spcAft>
              <a:buNone/>
            </a:pPr>
            <a:r>
              <a:rPr lang="ru-RU" b="1" dirty="0" smtClean="0"/>
              <a:t>Приток взаимных прямых инвестиций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(общий объём 3 млрд </a:t>
            </a:r>
            <a:r>
              <a:rPr lang="en-US" dirty="0" smtClean="0"/>
              <a:t>$ - </a:t>
            </a:r>
            <a:r>
              <a:rPr lang="ru-RU" dirty="0" smtClean="0"/>
              <a:t>рост на </a:t>
            </a:r>
            <a:r>
              <a:rPr lang="en-US" dirty="0" smtClean="0"/>
              <a:t>33% </a:t>
            </a:r>
            <a:r>
              <a:rPr lang="ru-RU" dirty="0" smtClean="0"/>
              <a:t>за 4 года).</a:t>
            </a:r>
          </a:p>
        </p:txBody>
      </p:sp>
    </p:spTree>
    <p:extLst>
      <p:ext uri="{BB962C8B-B14F-4D97-AF65-F5344CB8AC3E}">
        <p14:creationId xmlns:p14="http://schemas.microsoft.com/office/powerpoint/2010/main" val="5888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ФОРМЫ ПРАВЛЕНИЯ В СТРАНАХ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79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704994"/>
              </p:ext>
            </p:extLst>
          </p:nvPr>
        </p:nvGraphicFramePr>
        <p:xfrm>
          <a:off x="496849" y="983189"/>
          <a:ext cx="8136904" cy="49660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8452"/>
                <a:gridCol w="4068452"/>
              </a:tblGrid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президентская 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парламентская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президентская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Грузия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парламентско-президентская </a:t>
                      </a:r>
                    </a:p>
                    <a:p>
                      <a:pPr algn="ctr"/>
                      <a:r>
                        <a:rPr lang="ru-RU" b="1" dirty="0" smtClean="0"/>
                        <a:t>(с 2023 года – парламентская)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президентская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парламентская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парламентская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президентская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президентская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002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президентская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621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президентско-парламентская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8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988840"/>
            <a:ext cx="3851920" cy="1800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1484784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/>
              <a:t>Сальдо </a:t>
            </a:r>
            <a:r>
              <a:rPr lang="ru-RU" sz="2800" b="1" dirty="0"/>
              <a:t>внешней торговли региональных объединений и государств-лидеров </a:t>
            </a:r>
            <a:r>
              <a:rPr lang="ru-RU" sz="2800" b="1" dirty="0" smtClean="0"/>
              <a:t>(</a:t>
            </a:r>
            <a:r>
              <a:rPr lang="en-US" sz="2800" b="1" dirty="0"/>
              <a:t>$</a:t>
            </a:r>
            <a:r>
              <a:rPr lang="ru-RU" sz="2800" b="1" dirty="0" smtClean="0"/>
              <a:t>млрд</a:t>
            </a:r>
            <a:r>
              <a:rPr lang="en-US" sz="2800" b="1" dirty="0" smtClean="0"/>
              <a:t>)</a:t>
            </a: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862072"/>
              </p:ext>
            </p:extLst>
          </p:nvPr>
        </p:nvGraphicFramePr>
        <p:xfrm>
          <a:off x="395536" y="1556792"/>
          <a:ext cx="8568951" cy="47853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768085"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2012 год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2016 год</a:t>
                      </a:r>
                      <a:endParaRPr lang="ru-RU" sz="2800" dirty="0"/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ЕС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-29,9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160,3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(2)</a:t>
                      </a:r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США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-790,8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-796,4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(5)</a:t>
                      </a:r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Китай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230,7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(2)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545,0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(1)</a:t>
                      </a:r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ЕАЭС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240,7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(1)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107,5</a:t>
                      </a:r>
                      <a:r>
                        <a:rPr lang="ru-RU" sz="2800" baseline="0" dirty="0" smtClean="0"/>
                        <a:t> (130)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(3)</a:t>
                      </a:r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Япония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-87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37,9 </a:t>
                      </a:r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(4)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4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ЧИСЛЕННОСТЬ НАСЕЛЕНИЯ СТРАН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80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44312"/>
              </p:ext>
            </p:extLst>
          </p:nvPr>
        </p:nvGraphicFramePr>
        <p:xfrm>
          <a:off x="511501" y="1052736"/>
          <a:ext cx="8107600" cy="503222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6900"/>
                <a:gridCol w="2026900"/>
                <a:gridCol w="2026900"/>
                <a:gridCol w="2026900"/>
              </a:tblGrid>
              <a:tr h="386416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2001 год, млн.</a:t>
                      </a:r>
                      <a:r>
                        <a:rPr lang="ru-RU" b="1" baseline="0" dirty="0" smtClean="0"/>
                        <a:t>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2017 год, млн.</a:t>
                      </a:r>
                      <a:r>
                        <a:rPr lang="ru-RU" b="1" baseline="0" dirty="0" smtClean="0"/>
                        <a:t>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Изменение к 2001 году, в %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8,1 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9,8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3,2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3,0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93,7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10,0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9,5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95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14,9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17,9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120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4,9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6,1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124,5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3,6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3,6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146,3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146,8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100,3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6,3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8,7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138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24,8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32,1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129,4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620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48,7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42,4</a:t>
                      </a:r>
                    </a:p>
                    <a:p>
                      <a:pPr algn="ctr"/>
                      <a:r>
                        <a:rPr lang="ru-RU" b="1" dirty="0" smtClean="0"/>
                        <a:t>39.9</a:t>
                      </a:r>
                    </a:p>
                    <a:p>
                      <a:pPr algn="ctr"/>
                      <a:r>
                        <a:rPr lang="ru-RU" b="1" dirty="0" smtClean="0"/>
                        <a:t>36.9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87</a:t>
                      </a:r>
                    </a:p>
                    <a:p>
                      <a:pPr algn="ctr"/>
                      <a:r>
                        <a:rPr lang="ru-RU" b="1" dirty="0" smtClean="0"/>
                        <a:t>81,9</a:t>
                      </a:r>
                    </a:p>
                    <a:p>
                      <a:pPr algn="ctr"/>
                      <a:r>
                        <a:rPr lang="ru-RU" b="1" dirty="0" smtClean="0"/>
                        <a:t>75,7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3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СРЕДНИЙ ВОЗРАСТ НАСЕЛЕНИЯ СТРАН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81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92899"/>
              </p:ext>
            </p:extLst>
          </p:nvPr>
        </p:nvGraphicFramePr>
        <p:xfrm>
          <a:off x="511501" y="1052736"/>
          <a:ext cx="8107600" cy="50663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6900"/>
                <a:gridCol w="2026900"/>
                <a:gridCol w="2026900"/>
                <a:gridCol w="2026900"/>
              </a:tblGrid>
              <a:tr h="386416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1989</a:t>
                      </a:r>
                      <a:r>
                        <a:rPr lang="ru-RU" b="1" baseline="0" dirty="0" smtClean="0"/>
                        <a:t> год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2009 год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Изменение к 1989 году, в %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27 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114,8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29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 (2015)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124,1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39,5 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112,8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29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106,8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107,6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32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38 (2014)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118,7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 (2010)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114,4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 (2010)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108,6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Туркменистан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23 (1995)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27,5 (2012)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114,5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620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41 (2017)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110,8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0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ЧИСЛЕННОСТЬ ПЕНСИОНЕРОВ В СТРАНАХ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82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77148"/>
              </p:ext>
            </p:extLst>
          </p:nvPr>
        </p:nvGraphicFramePr>
        <p:xfrm>
          <a:off x="280511" y="1052736"/>
          <a:ext cx="8569579" cy="468052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84275"/>
                <a:gridCol w="1696165"/>
                <a:gridCol w="1661307"/>
                <a:gridCol w="1713916"/>
                <a:gridCol w="1713916"/>
              </a:tblGrid>
              <a:tr h="640162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2001</a:t>
                      </a:r>
                      <a:r>
                        <a:rPr lang="ru-RU" b="1" baseline="0" dirty="0" smtClean="0"/>
                        <a:t> год, тыс.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на тыс.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2016 год, тыс.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на тыс.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/>
                        <a:t>1219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151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1315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135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560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174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469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157</a:t>
                      </a:r>
                      <a:endParaRPr lang="ru-RU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2501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251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2619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276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2574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173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2762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155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610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745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717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197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695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196</a:t>
                      </a: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38411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43177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294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559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90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643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8646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3087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н.д</a:t>
                      </a:r>
                      <a:r>
                        <a:rPr lang="ru-RU" b="1" dirty="0" smtClean="0"/>
                        <a:t>.</a:t>
                      </a:r>
                      <a:r>
                        <a:rPr lang="ru-RU" b="1" baseline="0" dirty="0" smtClean="0"/>
                        <a:t> 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н.д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6216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13854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283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11397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268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ЧИСЛЕННОСТЬ ЭКОНОМИЧЕСКИ АКТИВНОГО НАСЕЛЕНИЯ СТРАН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83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81764"/>
              </p:ext>
            </p:extLst>
          </p:nvPr>
        </p:nvGraphicFramePr>
        <p:xfrm>
          <a:off x="511501" y="1052736"/>
          <a:ext cx="8107600" cy="467991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6900"/>
                <a:gridCol w="2026900"/>
                <a:gridCol w="2026900"/>
                <a:gridCol w="2026900"/>
              </a:tblGrid>
              <a:tr h="386416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2000 год, тыс.</a:t>
                      </a:r>
                      <a:r>
                        <a:rPr lang="ru-RU" b="1" baseline="0" dirty="0" smtClean="0"/>
                        <a:t>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2016 год, тыс.</a:t>
                      </a:r>
                      <a:r>
                        <a:rPr lang="ru-RU" b="1" baseline="0" dirty="0" smtClean="0"/>
                        <a:t> человек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Изменение к 2000 году, в %</a:t>
                      </a:r>
                      <a:endParaRPr lang="ru-RU" b="1" dirty="0"/>
                    </a:p>
                  </a:txBody>
                  <a:tcPr>
                    <a:noFill/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Азербайджан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4370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5013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114,7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Армения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1447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1226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84,7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Беларусь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4540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4551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100,2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Казахстан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7479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8999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120,3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Кыргызстан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2116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2547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120,3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Молдова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1655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1273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76,9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72800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76600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105,2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Таджикистан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1794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2439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135,9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Узбекистан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9018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14022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155,5</a:t>
                      </a:r>
                      <a:endParaRPr lang="ru-RU" b="1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5620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Украина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22800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18000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78,9</a:t>
                      </a:r>
                      <a:endParaRPr lang="ru-RU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0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644690"/>
              </p:ext>
            </p:extLst>
          </p:nvPr>
        </p:nvGraphicFramePr>
        <p:xfrm>
          <a:off x="1524000" y="1397000"/>
          <a:ext cx="60960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Общее количество </a:t>
                      </a:r>
                    </a:p>
                    <a:p>
                      <a:r>
                        <a:rPr lang="ru-RU" dirty="0" smtClean="0"/>
                        <a:t>на 1 марта 2018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9,2</a:t>
                      </a:r>
                      <a:r>
                        <a:rPr lang="ru-RU" baseline="0" dirty="0" smtClean="0"/>
                        <a:t> млн. человек, 100%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 стран</a:t>
                      </a:r>
                      <a:r>
                        <a:rPr lang="ru-RU" baseline="0" dirty="0" smtClean="0"/>
                        <a:t> дальнего зарубежья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13,6%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Граждан СНГ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86,4%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Из них: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 Украины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21,6%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 Узбекистана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18,8%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 Таджикистана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10,6%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33265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Иностранные граждане в России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796487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784887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Пути упрощенного получения гражданства</a:t>
            </a:r>
          </a:p>
          <a:p>
            <a:pPr algn="ctr"/>
            <a:endParaRPr lang="ru-RU" sz="2800" dirty="0"/>
          </a:p>
          <a:p>
            <a:pPr marL="514350" indent="-514350" algn="just">
              <a:buAutoNum type="arabicPeriod"/>
            </a:pPr>
            <a:r>
              <a:rPr lang="ru-RU" sz="2800" dirty="0" smtClean="0"/>
              <a:t>Программа содействия добровольному переселению соотечественников, проживающих за рубежом (с 2006 года – 700 тыс. граждан России);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 </a:t>
            </a:r>
            <a:r>
              <a:rPr lang="ru-RU" sz="2800" dirty="0" smtClean="0"/>
              <a:t>Носители русского языка;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 </a:t>
            </a:r>
            <a:r>
              <a:rPr lang="ru-RU" sz="2800" dirty="0" smtClean="0"/>
              <a:t>Окончившие высшие учебные заведения в России;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 </a:t>
            </a:r>
            <a:r>
              <a:rPr lang="ru-RU" sz="2800" dirty="0" smtClean="0"/>
              <a:t>Высококвалифицированные специалисты;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 </a:t>
            </a:r>
            <a:r>
              <a:rPr lang="ru-RU" sz="2800" dirty="0" smtClean="0"/>
              <a:t>Воссоединение семей.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2398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72" y="548680"/>
            <a:ext cx="8129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Межгосударственная миграция населения в Россию </a:t>
            </a:r>
          </a:p>
          <a:p>
            <a:pPr algn="ctr"/>
            <a:r>
              <a:rPr lang="ru-RU" sz="2000" b="1" dirty="0" smtClean="0"/>
              <a:t>(в </a:t>
            </a:r>
            <a:r>
              <a:rPr lang="ru-RU" sz="2000" b="1" dirty="0" err="1" smtClean="0"/>
              <a:t>тыс.чел</a:t>
            </a:r>
            <a:r>
              <a:rPr lang="ru-RU" sz="2000" b="1" dirty="0" smtClean="0"/>
              <a:t>.)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81425"/>
              </p:ext>
            </p:extLst>
          </p:nvPr>
        </p:nvGraphicFramePr>
        <p:xfrm>
          <a:off x="712201" y="1412776"/>
          <a:ext cx="7992890" cy="321881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98578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</a:tblGrid>
              <a:tr h="656264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Прибывшие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Выбывшие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Сальдо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62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376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Всего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472,2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477,3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254,2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298,9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213,6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319,8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178,4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62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Страны</a:t>
                      </a:r>
                      <a:r>
                        <a:rPr lang="ru-RU" b="1" baseline="0" dirty="0" smtClean="0"/>
                        <a:t> СНГ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423,5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429,5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211,3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257,3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246,0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288,0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212,2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172,2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62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Другие страны</a:t>
                      </a:r>
                      <a:endParaRPr lang="ru-RU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48,7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47,8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42,9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41,6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 </a:t>
                      </a:r>
                      <a:r>
                        <a:rPr lang="ru-RU" sz="1400" dirty="0" smtClean="0"/>
                        <a:t>32,4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31,8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5,8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6,2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2401" y="5063642"/>
            <a:ext cx="86324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 2014 года в Российскую Федерацию, спасаясь от преследования, </a:t>
            </a:r>
            <a:endParaRPr lang="ru-RU" dirty="0" smtClean="0"/>
          </a:p>
          <a:p>
            <a:pPr algn="ctr"/>
            <a:r>
              <a:rPr lang="ru-RU" dirty="0" smtClean="0"/>
              <a:t>только </a:t>
            </a:r>
            <a:r>
              <a:rPr lang="ru-RU" dirty="0"/>
              <a:t>официально мигрировало 2,5 млн. </a:t>
            </a:r>
            <a:endParaRPr lang="ru-RU" dirty="0" smtClean="0"/>
          </a:p>
          <a:p>
            <a:pPr algn="ctr"/>
            <a:r>
              <a:rPr lang="ru-RU" dirty="0" smtClean="0"/>
              <a:t>граждан </a:t>
            </a:r>
            <a:r>
              <a:rPr lang="ru-RU" dirty="0"/>
              <a:t>Украины, порядка 500 тысяч граждан получили право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временное убежище, как </a:t>
            </a:r>
            <a:r>
              <a:rPr lang="ru-RU" dirty="0" smtClean="0"/>
              <a:t>беженцы </a:t>
            </a:r>
          </a:p>
          <a:p>
            <a:pPr algn="ctr"/>
            <a:r>
              <a:rPr lang="ru-RU" dirty="0" smtClean="0"/>
              <a:t>(Гражданство получили 175 </a:t>
            </a:r>
            <a:r>
              <a:rPr lang="ru-RU" dirty="0" err="1" smtClean="0"/>
              <a:t>тыс.чел</a:t>
            </a:r>
            <a:r>
              <a:rPr lang="ru-RU" dirty="0" smtClean="0"/>
              <a:t>., а 230 тыс. подали заявки по программе </a:t>
            </a:r>
          </a:p>
          <a:p>
            <a:pPr algn="ctr"/>
            <a:r>
              <a:rPr lang="ru-RU" dirty="0" smtClean="0"/>
              <a:t>добровольного переселения соотечественников)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3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60285"/>
            <a:ext cx="41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МИГРАЦИЯ В РОССИЮ ИЗ СТРАН СНГ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24744"/>
            <a:ext cx="2088000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ТУРИСТИЧЕСКАЯ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124744"/>
            <a:ext cx="2088000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ТРУДОВАЯ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1124744"/>
            <a:ext cx="2088000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РЕПАТРИАЦИЯ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49864" y="2132856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СГ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49864" y="2803580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ЕАЭС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44093" y="3487713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ВЫСОКОКВАЛИФИЦИРОВАННЫЕ КАДРЫ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44093" y="5578868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КВОТЫ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44093" y="4869160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ПАТЕНТЫ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44093" y="4149080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ОРГНАБОР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86168" y="2132856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ДОБРОВОЛЬНОЕ ПЕРЕСЕЛЕНИЕ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6168" y="2816156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НОСИТЕЛИ ЯЗЫКА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86168" y="3487713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ВЫПУСКНИКИ ВУЗОВ	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86168" y="4149080"/>
            <a:ext cx="2484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БЕЖЕНЦЫ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1669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100" y="44624"/>
            <a:ext cx="9086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РУССКИЙ ЯЗЫК В СТРАНАХ СНГ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000" y="0"/>
            <a:ext cx="540000" cy="540000"/>
          </a:xfrm>
          <a:prstGeom prst="rect">
            <a:avLst/>
          </a:prstGeom>
        </p:spPr>
        <p:txBody>
          <a:bodyPr/>
          <a:lstStyle/>
          <a:p>
            <a:fld id="{D4C49B74-5DB2-4B03-B1D2-7F6A3C51C318}" type="slidenum">
              <a:rPr lang="ru-RU" smtClean="0"/>
              <a:pPr/>
              <a:t>88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80923"/>
              </p:ext>
            </p:extLst>
          </p:nvPr>
        </p:nvGraphicFramePr>
        <p:xfrm>
          <a:off x="511501" y="475494"/>
          <a:ext cx="8107600" cy="57633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6900"/>
                <a:gridCol w="2026900"/>
                <a:gridCol w="2026900"/>
                <a:gridCol w="2026900"/>
              </a:tblGrid>
              <a:tr h="386416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Статус</a:t>
                      </a:r>
                      <a:endParaRPr lang="ru-RU" sz="1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Практика</a:t>
                      </a:r>
                      <a:endParaRPr lang="ru-RU" sz="1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Перспективы</a:t>
                      </a:r>
                      <a:endParaRPr lang="ru-RU" sz="1400" b="1" dirty="0"/>
                    </a:p>
                  </a:txBody>
                  <a:tcPr>
                    <a:noFill/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Азербайджан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язык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baseline="0" dirty="0" err="1" smtClean="0"/>
                        <a:t>межнац</a:t>
                      </a:r>
                      <a:r>
                        <a:rPr lang="ru-RU" sz="1200" b="1" baseline="0" dirty="0" smtClean="0"/>
                        <a:t>. общения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60%</a:t>
                      </a:r>
                      <a:r>
                        <a:rPr lang="ru-RU" sz="1200" b="1" baseline="0" dirty="0" smtClean="0"/>
                        <a:t> школ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Армения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нет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нет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Беларусь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2-й государственный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90% школ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Казахстан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официальный (наравне</a:t>
                      </a:r>
                      <a:r>
                        <a:rPr lang="ru-RU" sz="1200" b="1" baseline="0" dirty="0" smtClean="0"/>
                        <a:t> с государственным)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50% школ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/>
                        <a:t>трехъязычие</a:t>
                      </a:r>
                      <a:r>
                        <a:rPr lang="ru-RU" sz="1200" b="1" dirty="0" smtClean="0"/>
                        <a:t> (казахский,</a:t>
                      </a:r>
                      <a:r>
                        <a:rPr lang="ru-RU" sz="1200" b="1" baseline="0" dirty="0" smtClean="0"/>
                        <a:t> русский, английский)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Кыргызстан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официальный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30% школ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017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Молдова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язык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baseline="0" dirty="0" err="1" smtClean="0"/>
                        <a:t>межнац</a:t>
                      </a:r>
                      <a:r>
                        <a:rPr lang="ru-RU" sz="1200" b="1" baseline="0" dirty="0" smtClean="0"/>
                        <a:t>. общения</a:t>
                      </a:r>
                      <a:endParaRPr lang="ru-RU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?</a:t>
                      </a:r>
                      <a:endParaRPr lang="ru-RU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?</a:t>
                      </a:r>
                      <a:endParaRPr lang="ru-RU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29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/>
                        <a:t>в.т.ч</a:t>
                      </a:r>
                      <a:r>
                        <a:rPr lang="ru-RU" sz="1200" b="1" dirty="0" smtClean="0"/>
                        <a:t>. </a:t>
                      </a:r>
                      <a:r>
                        <a:rPr lang="ru-RU" sz="1200" b="1" dirty="0" err="1" smtClean="0"/>
                        <a:t>Гагаузия</a:t>
                      </a:r>
                      <a:endParaRPr lang="ru-RU" sz="1200" b="1" dirty="0" smtClean="0"/>
                    </a:p>
                    <a:p>
                      <a:pPr algn="ctr"/>
                      <a:endParaRPr lang="ru-RU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/>
                        <a:t>государственный</a:t>
                      </a:r>
                      <a:endParaRPr lang="ru-RU" sz="1200" b="1" dirty="0" smtClean="0"/>
                    </a:p>
                    <a:p>
                      <a:pPr algn="ctr"/>
                      <a:endParaRPr lang="ru-RU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100% школ</a:t>
                      </a:r>
                      <a:endParaRPr lang="ru-RU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2942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Приднестровье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1-й государственный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99% школ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государственный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100% школ</a:t>
                      </a:r>
                      <a:endParaRPr lang="ru-RU" sz="12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Таджикистан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язык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baseline="0" dirty="0" err="1" smtClean="0"/>
                        <a:t>межнац</a:t>
                      </a:r>
                      <a:r>
                        <a:rPr lang="ru-RU" sz="1200" b="1" baseline="0" dirty="0" smtClean="0"/>
                        <a:t>. общения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Туркменистан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нет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641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Узбекистан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нет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 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44401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Украина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язык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baseline="0" dirty="0" err="1" smtClean="0"/>
                        <a:t>межнац</a:t>
                      </a:r>
                      <a:r>
                        <a:rPr lang="ru-RU" sz="1200" b="1" baseline="0" dirty="0" smtClean="0"/>
                        <a:t>. общения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запрещен к</a:t>
                      </a:r>
                      <a:r>
                        <a:rPr lang="ru-RU" sz="1200" b="1" baseline="0" dirty="0" smtClean="0"/>
                        <a:t> 2019/2020 гг.</a:t>
                      </a:r>
                      <a:endParaRPr lang="ru-RU" sz="1200" b="1" dirty="0" smtClean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3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42264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КОНФЛИКТЫ В СНГ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373122"/>
              </p:ext>
            </p:extLst>
          </p:nvPr>
        </p:nvGraphicFramePr>
        <p:xfrm>
          <a:off x="611560" y="748644"/>
          <a:ext cx="8136903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/>
                <a:gridCol w="2712301"/>
                <a:gridCol w="2712301"/>
              </a:tblGrid>
              <a:tr h="3603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СОСТОЯНИЕ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ПОСРЕДНИКИ</a:t>
                      </a:r>
                      <a:endParaRPr lang="ru-RU" dirty="0"/>
                    </a:p>
                  </a:txBody>
                  <a:tcPr/>
                </a:tc>
              </a:tr>
              <a:tr h="63059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1. Нагорно-Карабахский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Прекращение огня (май 1994 г.)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МПА СНГ</a:t>
                      </a:r>
                    </a:p>
                    <a:p>
                      <a:pPr algn="ctr"/>
                      <a:r>
                        <a:rPr lang="ru-RU" dirty="0" smtClean="0"/>
                        <a:t>Минская</a:t>
                      </a:r>
                      <a:r>
                        <a:rPr lang="ru-RU" baseline="0" dirty="0" smtClean="0"/>
                        <a:t> группа ОБСЕ</a:t>
                      </a:r>
                      <a:endParaRPr lang="ru-RU" dirty="0"/>
                    </a:p>
                  </a:txBody>
                  <a:tcPr anchor="ctr"/>
                </a:tc>
              </a:tr>
              <a:tr h="3603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2. </a:t>
                      </a:r>
                      <a:r>
                        <a:rPr lang="ru-RU" dirty="0" err="1" smtClean="0"/>
                        <a:t>Внутритаджикский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Разрешен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РФ при участии Ирана</a:t>
                      </a:r>
                      <a:endParaRPr lang="ru-RU" dirty="0"/>
                    </a:p>
                  </a:txBody>
                  <a:tcPr anchor="ctr"/>
                </a:tc>
              </a:tr>
              <a:tr h="117110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3. Приднестровский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Заморожен</a:t>
                      </a:r>
                      <a:r>
                        <a:rPr lang="ru-RU" baseline="0" dirty="0" smtClean="0"/>
                        <a:t> и частично урегулирован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5 (Россия, Молдова, Украина, Приднестровье, ОБСЕ) + 2 (ЕС и США)</a:t>
                      </a:r>
                      <a:endParaRPr lang="ru-RU" dirty="0"/>
                    </a:p>
                  </a:txBody>
                  <a:tcPr anchor="ctr"/>
                </a:tc>
              </a:tr>
              <a:tr h="63059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4. Грузино-абхазский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Абхазия признана</a:t>
                      </a:r>
                      <a:r>
                        <a:rPr lang="ru-RU" baseline="0" dirty="0" smtClean="0"/>
                        <a:t> независимой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3059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5. Грузино-юго-осетинский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Южная Осетия признана независимой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117110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6. </a:t>
                      </a:r>
                      <a:r>
                        <a:rPr lang="ru-RU" dirty="0" err="1" smtClean="0"/>
                        <a:t>Внутриукраинский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Прекращение огня (неполное)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Минская группа (Франция,</a:t>
                      </a:r>
                      <a:r>
                        <a:rPr lang="ru-RU" baseline="0" dirty="0" smtClean="0"/>
                        <a:t> Германия, Россия, Украина + ДНР и ЛНР)</a:t>
                      </a:r>
                      <a:endParaRPr lang="ru-RU" dirty="0"/>
                    </a:p>
                  </a:txBody>
                  <a:tcPr anchor="ctr"/>
                </a:tc>
              </a:tr>
              <a:tr h="900851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7. Российско-украинский (крымский)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Республика Крым и Севастополь в составе РФ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03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683" y="0"/>
            <a:ext cx="7532317" cy="191683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</a:rPr>
              <a:t>Военно-политические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союзы</a:t>
            </a:r>
            <a:endParaRPr lang="ru-RU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16832"/>
            <a:ext cx="8712968" cy="4752528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2800" dirty="0" smtClean="0"/>
              <a:t>Организация Североатлантического договора </a:t>
            </a:r>
            <a:r>
              <a:rPr lang="ru-RU" sz="2800" dirty="0"/>
              <a:t>НАТО </a:t>
            </a:r>
            <a:r>
              <a:rPr lang="ru-RU" sz="2800" dirty="0" smtClean="0"/>
              <a:t>(29 стран) – 1949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 smtClean="0"/>
              <a:t>Договор безопасности АНЗЮС (Австралия, Новая Зеландия, США)</a:t>
            </a:r>
            <a:r>
              <a:rPr lang="ru-RU" sz="2800" dirty="0"/>
              <a:t> –</a:t>
            </a:r>
            <a:r>
              <a:rPr lang="ru-RU" sz="2800" dirty="0" smtClean="0"/>
              <a:t> 1951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/>
              <a:t>Организация Договора о коллективной безопасности (Армения, Белоруссия, Казахстан, Киргизия, Россия, Таджикистан</a:t>
            </a:r>
            <a:r>
              <a:rPr lang="ru-RU" sz="2800" dirty="0" smtClean="0"/>
              <a:t>)</a:t>
            </a:r>
            <a:r>
              <a:rPr lang="ru-RU" sz="2800" dirty="0"/>
              <a:t> –</a:t>
            </a:r>
            <a:r>
              <a:rPr lang="ru-RU" sz="2800" dirty="0" smtClean="0"/>
              <a:t> 2002 </a:t>
            </a:r>
            <a:endParaRPr lang="ru-RU" sz="2800" dirty="0"/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 smtClean="0"/>
              <a:t>Североевропейский оборонительный союз (Дания, Исландия, Норвегия, Финляндия, Швеция)</a:t>
            </a:r>
            <a:r>
              <a:rPr lang="ru-RU" sz="2800" dirty="0"/>
              <a:t> –</a:t>
            </a:r>
            <a:r>
              <a:rPr lang="ru-RU" sz="2800" dirty="0" smtClean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40889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90966" cy="529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4954" y="476672"/>
            <a:ext cx="680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ДИНАМИКА РОССИЙСКИХ ПИИ В РЕГИОНАХ ЕВРАЗИИ, МЛРД. </a:t>
            </a:r>
            <a:r>
              <a:rPr lang="ru-RU" dirty="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9035329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6" y="321742"/>
            <a:ext cx="8352928" cy="62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9030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9" y="332656"/>
            <a:ext cx="8666901" cy="61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8748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482"/>
            <a:ext cx="8712968" cy="648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996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53590"/>
            <a:ext cx="7886700" cy="2750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181" y="1052736"/>
            <a:ext cx="86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ВАЛЮТНАЯ СТРУКТУРА ВЗАИМНЫХ ПЛАТЕЖЕЙ МЕЖДУ ГОСУДАРСТВАМИ ЕАЭС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3518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" y="692696"/>
            <a:ext cx="7795260" cy="521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6699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38706"/>
            <a:ext cx="65021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Распределение ввозных таможенных </a:t>
            </a:r>
          </a:p>
          <a:p>
            <a:pPr algn="ctr"/>
            <a:r>
              <a:rPr lang="ru-RU" sz="2800" dirty="0" smtClean="0"/>
              <a:t>пошлин в ЕАЭС, 2016</a:t>
            </a:r>
            <a:r>
              <a:rPr lang="ru-RU" sz="2400" dirty="0" smtClean="0"/>
              <a:t> год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91904"/>
              </p:ext>
            </p:extLst>
          </p:nvPr>
        </p:nvGraphicFramePr>
        <p:xfrm>
          <a:off x="520866" y="1340768"/>
          <a:ext cx="8280920" cy="521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Страна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Поступление</a:t>
                      </a:r>
                      <a:r>
                        <a:rPr lang="ru-RU" sz="1600" baseline="0" dirty="0" smtClean="0"/>
                        <a:t> ввозных ТП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Поступление</a:t>
                      </a:r>
                      <a:r>
                        <a:rPr lang="ru-RU" sz="1600" baseline="0" dirty="0" smtClean="0"/>
                        <a:t> в национальный бюджет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Поступление от ЕАЭС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Сальдо</a:t>
                      </a:r>
                      <a:endParaRPr lang="ru-RU" sz="1600" dirty="0"/>
                    </a:p>
                  </a:txBody>
                  <a:tcPr/>
                </a:tc>
              </a:tr>
              <a:tr h="482994">
                <a:tc>
                  <a:txBody>
                    <a:bodyPr/>
                    <a:lstStyle/>
                    <a:p>
                      <a:r>
                        <a:rPr lang="ru-RU" dirty="0" smtClean="0"/>
                        <a:t>Армения</a:t>
                      </a:r>
                    </a:p>
                    <a:p>
                      <a:r>
                        <a:rPr lang="ru-RU" dirty="0" smtClean="0"/>
                        <a:t>(в</a:t>
                      </a:r>
                      <a:r>
                        <a:rPr lang="ru-RU" baseline="0" dirty="0" smtClean="0"/>
                        <a:t> тыс. драм)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33520159,4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372073,8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52177721,2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19029635,16/ 39,6 </a:t>
                      </a:r>
                      <a:r>
                        <a:rPr lang="ru-RU" sz="16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млн.долл</a:t>
                      </a: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. США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994">
                <a:tc>
                  <a:txBody>
                    <a:bodyPr/>
                    <a:lstStyle/>
                    <a:p>
                      <a:r>
                        <a:rPr lang="ru-RU" dirty="0" smtClean="0"/>
                        <a:t>Белоруссия</a:t>
                      </a:r>
                    </a:p>
                    <a:p>
                      <a:r>
                        <a:rPr lang="ru-RU" dirty="0" smtClean="0"/>
                        <a:t>(в </a:t>
                      </a:r>
                      <a:r>
                        <a:rPr lang="ru-RU" dirty="0" smtClean="0"/>
                        <a:t>тыс. </a:t>
                      </a:r>
                      <a:r>
                        <a:rPr lang="ru-RU" dirty="0" err="1" smtClean="0"/>
                        <a:t>бел.руб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974510,4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44437,7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848467,8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81786,9/         -41,0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 млн. </a:t>
                      </a:r>
                      <a:r>
                        <a:rPr lang="ru-RU" sz="1600" baseline="0" dirty="0" err="1" smtClean="0">
                          <a:solidFill>
                            <a:srgbClr val="FF0000"/>
                          </a:solidFill>
                        </a:rPr>
                        <a:t>долл.США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2994">
                <a:tc>
                  <a:txBody>
                    <a:bodyPr/>
                    <a:lstStyle/>
                    <a:p>
                      <a:r>
                        <a:rPr lang="ru-RU" dirty="0" smtClean="0"/>
                        <a:t>Казахстан</a:t>
                      </a:r>
                    </a:p>
                    <a:p>
                      <a:r>
                        <a:rPr lang="ru-RU" dirty="0" smtClean="0"/>
                        <a:t>(в</a:t>
                      </a:r>
                      <a:r>
                        <a:rPr lang="ru-RU" baseline="0" dirty="0" smtClean="0"/>
                        <a:t> тыс. тенге)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190163476,3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13520623,2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224906773,4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48263920,2/ +141,1 </a:t>
                      </a:r>
                      <a:r>
                        <a:rPr lang="ru-RU" sz="16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млн.долл</a:t>
                      </a: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. США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994">
                <a:tc>
                  <a:txBody>
                    <a:bodyPr/>
                    <a:lstStyle/>
                    <a:p>
                      <a:r>
                        <a:rPr lang="ru-RU" dirty="0" smtClean="0"/>
                        <a:t>Киргизия</a:t>
                      </a:r>
                    </a:p>
                    <a:p>
                      <a:r>
                        <a:rPr lang="ru-RU" dirty="0" smtClean="0"/>
                        <a:t>(в </a:t>
                      </a:r>
                      <a:r>
                        <a:rPr lang="ru-RU" dirty="0" err="1" smtClean="0"/>
                        <a:t>тыс.сомов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12060447,7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229148,5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12758626,7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927327,5/  +13,3</a:t>
                      </a:r>
                      <a:r>
                        <a:rPr lang="ru-RU" sz="16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млн.долл.США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994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</a:t>
                      </a:r>
                    </a:p>
                    <a:p>
                      <a:r>
                        <a:rPr lang="ru-RU" dirty="0" smtClean="0"/>
                        <a:t>( в тыс. руб.)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570009300,5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486331935,2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73184725,6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10492639,7/    -157,0 </a:t>
                      </a:r>
                      <a:r>
                        <a:rPr lang="ru-RU" sz="1600" dirty="0" err="1" smtClean="0">
                          <a:solidFill>
                            <a:srgbClr val="FF0000"/>
                          </a:solidFill>
                        </a:rPr>
                        <a:t>млн.долл.США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1826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360363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97</a:t>
            </a:fld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pPr>
              <a:spcAft>
                <a:spcPts val="1200"/>
              </a:spcAft>
            </a:pPr>
            <a:r>
              <a:rPr lang="ru-RU" b="1" dirty="0" smtClean="0"/>
              <a:t>1.Списание долга России в размере 600 млн. долларов в 2013 году;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2.Предоставление </a:t>
            </a:r>
            <a:r>
              <a:rPr lang="ru-RU" b="1" dirty="0"/>
              <a:t>РФ в течении двух лет </a:t>
            </a:r>
            <a:r>
              <a:rPr lang="ru-RU" b="1" dirty="0" err="1"/>
              <a:t>Кыргыстану</a:t>
            </a:r>
            <a:r>
              <a:rPr lang="ru-RU" b="1" dirty="0"/>
              <a:t> на безвозмездной основе для выполнения «дорожной карты» по присоединению к ЕАЭС – 200 млн </a:t>
            </a:r>
            <a:r>
              <a:rPr lang="en-US" b="1" dirty="0"/>
              <a:t>$</a:t>
            </a:r>
            <a:r>
              <a:rPr lang="en-US" dirty="0"/>
              <a:t>;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3.Перечисление </a:t>
            </a:r>
            <a:r>
              <a:rPr lang="ru-RU" b="1" dirty="0"/>
              <a:t>в Российско-Кыргызский Фонд развития 1 млрд </a:t>
            </a:r>
            <a:r>
              <a:rPr lang="en-US" b="1" dirty="0"/>
              <a:t>$ </a:t>
            </a:r>
            <a:r>
              <a:rPr lang="en-US" dirty="0"/>
              <a:t>(500 </a:t>
            </a:r>
            <a:r>
              <a:rPr lang="ru-RU" dirty="0"/>
              <a:t>млн </a:t>
            </a:r>
            <a:r>
              <a:rPr lang="en-US" dirty="0"/>
              <a:t>$ </a:t>
            </a:r>
            <a:r>
              <a:rPr lang="ru-RU" dirty="0"/>
              <a:t>- уставной капитал, </a:t>
            </a:r>
            <a:r>
              <a:rPr lang="en-US" dirty="0"/>
              <a:t>500 </a:t>
            </a:r>
            <a:r>
              <a:rPr lang="ru-RU" dirty="0"/>
              <a:t>млн </a:t>
            </a:r>
            <a:r>
              <a:rPr lang="en-US" dirty="0"/>
              <a:t>$ </a:t>
            </a:r>
            <a:r>
              <a:rPr lang="ru-RU" dirty="0"/>
              <a:t>- заёмные средства) для финансирования АПК, швейной и текстильной, обрабатывающей, горно-добывающей и металлургической промышленности, транспорта, жилищного строительства, развития предпринимательства и инфраструктуры</a:t>
            </a:r>
            <a:r>
              <a:rPr lang="ru-RU" dirty="0" smtClean="0"/>
              <a:t>;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4.Списание долга России в  размере 200 млн. долларов в 2017 году;</a:t>
            </a:r>
            <a:endParaRPr lang="ru-RU" b="1" dirty="0"/>
          </a:p>
          <a:p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620687"/>
            <a:ext cx="5631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Преимущества участия в ЕАЭС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для </a:t>
            </a:r>
            <a:r>
              <a:rPr lang="ru-RU" sz="2800" b="1" dirty="0"/>
              <a:t>Киргизской Республики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121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04250" y="0"/>
            <a:ext cx="539750" cy="360363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98</a:t>
            </a:fld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pPr>
              <a:spcAft>
                <a:spcPts val="1200"/>
              </a:spcAft>
            </a:pPr>
            <a:r>
              <a:rPr lang="ru-RU" b="1" dirty="0" smtClean="0"/>
              <a:t>5.Доступ </a:t>
            </a:r>
            <a:r>
              <a:rPr lang="ru-RU" b="1" dirty="0"/>
              <a:t>на рынок в более чем в 180 млн человек</a:t>
            </a:r>
            <a:r>
              <a:rPr lang="ru-RU" dirty="0"/>
              <a:t>;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6.Рост </a:t>
            </a:r>
            <a:r>
              <a:rPr lang="ru-RU" b="1" dirty="0"/>
              <a:t>взаимной торговли за счет ликвидации административных и торговых барьеров;</a:t>
            </a:r>
            <a:r>
              <a:rPr lang="ru-RU" dirty="0"/>
              <a:t> 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7.Рост </a:t>
            </a:r>
            <a:r>
              <a:rPr lang="ru-RU" b="1" dirty="0"/>
              <a:t>поступлений в бюджет от ввозных таможенных пошлин</a:t>
            </a:r>
            <a:r>
              <a:rPr lang="en-US" b="1" dirty="0"/>
              <a:t> </a:t>
            </a:r>
            <a:r>
              <a:rPr lang="en-US" b="1" dirty="0" smtClean="0"/>
              <a:t>(+ 13</a:t>
            </a:r>
            <a:r>
              <a:rPr lang="ru-RU" b="1" dirty="0" smtClean="0"/>
              <a:t>,3 млн. долл. США в 2016 году);</a:t>
            </a:r>
            <a:endParaRPr lang="ru-RU" b="1" dirty="0"/>
          </a:p>
          <a:p>
            <a:pPr>
              <a:spcAft>
                <a:spcPts val="1200"/>
              </a:spcAft>
            </a:pPr>
            <a:r>
              <a:rPr lang="ru-RU" b="1" dirty="0" smtClean="0"/>
              <a:t>8.Легализация </a:t>
            </a:r>
            <a:r>
              <a:rPr lang="ru-RU" b="1" dirty="0"/>
              <a:t>трудовых мигрантов на территории ЕАЭС: 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LcParenR"/>
            </a:pPr>
            <a:r>
              <a:rPr lang="ru-RU" b="1" dirty="0"/>
              <a:t>Возможность работать по обычному трудовому договору без квот и лицензий;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LcParenR"/>
            </a:pPr>
            <a:r>
              <a:rPr lang="ru-RU" b="1" dirty="0"/>
              <a:t>Возможность пользоваться некоторыми элементами социальной защиты (детские сады и школы для детей);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LcParenR"/>
            </a:pPr>
            <a:r>
              <a:rPr lang="ru-RU" b="1" dirty="0"/>
              <a:t>Амнистия для трудовых мигрантов.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380563"/>
            <a:ext cx="572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Преимущества участия в ЕАЭС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для </a:t>
            </a:r>
            <a:r>
              <a:rPr lang="ru-RU" sz="2400" b="1" dirty="0"/>
              <a:t>Киргизской республики (продолжение</a:t>
            </a:r>
            <a:r>
              <a:rPr lang="ru-RU" b="1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2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75688" y="0"/>
            <a:ext cx="468312" cy="360363"/>
          </a:xfrm>
          <a:prstGeom prst="rect">
            <a:avLst/>
          </a:prstGeom>
        </p:spPr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99</a:t>
            </a:fld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endParaRPr lang="ru-RU" b="1" kern="0" dirty="0" smtClean="0">
              <a:solidFill>
                <a:sysClr val="windowText" lastClr="000000"/>
              </a:solidFill>
            </a:endParaRPr>
          </a:p>
          <a:p>
            <a:pPr>
              <a:spcAft>
                <a:spcPts val="1200"/>
              </a:spcAft>
            </a:pPr>
            <a:r>
              <a:rPr lang="ru-RU" b="1" dirty="0" smtClean="0"/>
              <a:t>9</a:t>
            </a:r>
            <a:r>
              <a:rPr lang="ru-RU" b="1" dirty="0"/>
              <a:t>.</a:t>
            </a:r>
            <a:r>
              <a:rPr lang="ru-RU" dirty="0" smtClean="0"/>
              <a:t> </a:t>
            </a:r>
            <a:r>
              <a:rPr lang="ru-RU" b="1" dirty="0" smtClean="0"/>
              <a:t>Повышение инвестиционной привлекательности Кыргызстана </a:t>
            </a:r>
            <a:r>
              <a:rPr lang="ru-RU" dirty="0" smtClean="0"/>
              <a:t>(инфраструктурные проекты, энергетика, транспорт);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b="1" dirty="0" smtClean="0"/>
              <a:t>10.</a:t>
            </a:r>
            <a:r>
              <a:rPr lang="ru-RU" b="1" dirty="0"/>
              <a:t> </a:t>
            </a:r>
            <a:r>
              <a:rPr lang="ru-RU" b="1" dirty="0" smtClean="0"/>
              <a:t>Модернизация таможенной инфраструктуры;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ru-RU" b="1" dirty="0" smtClean="0"/>
              <a:t>11. Ростр экспорта в РФ в рамках </a:t>
            </a:r>
            <a:r>
              <a:rPr lang="ru-RU" b="1" dirty="0" err="1" smtClean="0"/>
              <a:t>имортозамещения</a:t>
            </a:r>
            <a:r>
              <a:rPr lang="ru-RU" b="1" dirty="0" smtClean="0"/>
              <a:t>;</a:t>
            </a:r>
          </a:p>
          <a:p>
            <a:pPr>
              <a:spcAft>
                <a:spcPts val="1200"/>
              </a:spcAft>
            </a:pPr>
            <a:r>
              <a:rPr lang="ru-RU" b="1" dirty="0" smtClean="0"/>
              <a:t>12. Доступ к дешёвым энергоресурсам (</a:t>
            </a:r>
            <a:r>
              <a:rPr lang="ru-RU" dirty="0" smtClean="0"/>
              <a:t>поставка нефтепродуктов без экспортной пошлины и т.п.).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836712"/>
            <a:ext cx="6957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Преимущества участия в ЕАЭС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для </a:t>
            </a:r>
            <a:r>
              <a:rPr lang="ru-RU" sz="2400" b="1" dirty="0"/>
              <a:t>Киргизской республики (</a:t>
            </a:r>
            <a:r>
              <a:rPr lang="ru-RU" sz="2400" b="1" dirty="0" smtClean="0"/>
              <a:t>продолжение2)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40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</TotalTime>
  <Words>8299</Words>
  <Application>Microsoft Office PowerPoint</Application>
  <PresentationFormat>Экран (4:3)</PresentationFormat>
  <Paragraphs>1743</Paragraphs>
  <Slides>149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149</vt:i4>
      </vt:variant>
    </vt:vector>
  </HeadingPairs>
  <TitlesOfParts>
    <vt:vector size="151" baseType="lpstr">
      <vt:lpstr>Воздушный поток</vt:lpstr>
      <vt:lpstr>Слайд</vt:lpstr>
      <vt:lpstr>«ИНТЕГРАЦИОННЫЕ  ПРОЦЕССЫ НА ПОСТСОВЕТСКОМ ПРОСТРАНСТВЕ»</vt:lpstr>
      <vt:lpstr>Презентация PowerPoint</vt:lpstr>
      <vt:lpstr>ЦЕЛЬ УЧЕБНОГО КУРСА   </vt:lpstr>
      <vt:lpstr>Тема 1</vt:lpstr>
      <vt:lpstr>Презентация PowerPoint</vt:lpstr>
      <vt:lpstr>Региональная интеграция на карте мира</vt:lpstr>
      <vt:lpstr>Межгосударственная экономическая интеграция </vt:lpstr>
      <vt:lpstr>Презентация PowerPoint</vt:lpstr>
      <vt:lpstr>Военно-политические союзы</vt:lpstr>
      <vt:lpstr>Презентация PowerPoint</vt:lpstr>
      <vt:lpstr>Новые полюсы глобализации</vt:lpstr>
      <vt:lpstr>Презентация PowerPoint</vt:lpstr>
      <vt:lpstr>Модели глобализации </vt:lpstr>
      <vt:lpstr>Презентация PowerPoint</vt:lpstr>
      <vt:lpstr>Интегральный рейтинг совокупной национальной мощи государств-лидеров</vt:lpstr>
      <vt:lpstr>Тема 2</vt:lpstr>
      <vt:lpstr>Причины распада СССР</vt:lpstr>
      <vt:lpstr>Причины распада СССР - 1</vt:lpstr>
      <vt:lpstr>Презентация PowerPoint</vt:lpstr>
      <vt:lpstr>Экономический интерес республиканских элит в распаде СССР </vt:lpstr>
      <vt:lpstr>Подписание Соглашения о создании СНГ (Беловежские, 8 декабря 1991)</vt:lpstr>
      <vt:lpstr>Соглашение о создании СНГ (Беловежские, 8 декабря 1991)</vt:lpstr>
      <vt:lpstr>Презентация PowerPoint</vt:lpstr>
      <vt:lpstr>Этапы развития СНГ</vt:lpstr>
      <vt:lpstr>Этапы развития СНГ</vt:lpstr>
      <vt:lpstr>Презентация PowerPoint</vt:lpstr>
      <vt:lpstr>Вклад России и возглавляемых ей органов СНГ в трансформацию бывших республик СССР</vt:lpstr>
      <vt:lpstr>Зависимость России от Украины и Прибалтики</vt:lpstr>
      <vt:lpstr>Презентация PowerPoint</vt:lpstr>
      <vt:lpstr>Схема управления СНГ</vt:lpstr>
      <vt:lpstr>Презентация PowerPoint</vt:lpstr>
      <vt:lpstr>Право СНГ </vt:lpstr>
      <vt:lpstr>Презентация PowerPoint</vt:lpstr>
      <vt:lpstr>Право СНГ </vt:lpstr>
      <vt:lpstr>Презентация PowerPoint</vt:lpstr>
      <vt:lpstr>Межпарламентская Ассамблея СНГ </vt:lpstr>
      <vt:lpstr>Презентация PowerPoint</vt:lpstr>
      <vt:lpstr>Презентация PowerPoint</vt:lpstr>
      <vt:lpstr>Презентация PowerPoint</vt:lpstr>
      <vt:lpstr>Парламентское Собрание Союза Белоруссии 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Способность к выживанию США и России, в%</vt:lpstr>
      <vt:lpstr>Способность к выживанию России, в%</vt:lpstr>
      <vt:lpstr>Презентация PowerPoint</vt:lpstr>
      <vt:lpstr>Способность к выживанию США и России, в%</vt:lpstr>
      <vt:lpstr>Презентация PowerPoint</vt:lpstr>
      <vt:lpstr>Стимулы прогресса США 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«ИНТЕГРАЦИОННЫЕ ПРОЦЕССЫ НА ПОСТСОВЕТСКОМ ПРОСТРАНСТВЕ»</dc:title>
  <dc:creator>user1</dc:creator>
  <cp:lastModifiedBy>user1</cp:lastModifiedBy>
  <cp:revision>249</cp:revision>
  <dcterms:created xsi:type="dcterms:W3CDTF">2018-02-05T09:24:33Z</dcterms:created>
  <dcterms:modified xsi:type="dcterms:W3CDTF">2018-04-18T09:54:01Z</dcterms:modified>
</cp:coreProperties>
</file>