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106"/>
  </p:notesMasterIdLst>
  <p:handoutMasterIdLst>
    <p:handoutMasterId r:id="rId107"/>
  </p:handoutMasterIdLst>
  <p:sldIdLst>
    <p:sldId id="274" r:id="rId3"/>
    <p:sldId id="418" r:id="rId4"/>
    <p:sldId id="383" r:id="rId5"/>
    <p:sldId id="323" r:id="rId6"/>
    <p:sldId id="324" r:id="rId7"/>
    <p:sldId id="325" r:id="rId8"/>
    <p:sldId id="276" r:id="rId9"/>
    <p:sldId id="277" r:id="rId10"/>
    <p:sldId id="261" r:id="rId11"/>
    <p:sldId id="262" r:id="rId12"/>
    <p:sldId id="398" r:id="rId13"/>
    <p:sldId id="399" r:id="rId14"/>
    <p:sldId id="400" r:id="rId15"/>
    <p:sldId id="384" r:id="rId16"/>
    <p:sldId id="258" r:id="rId17"/>
    <p:sldId id="259" r:id="rId18"/>
    <p:sldId id="326" r:id="rId19"/>
    <p:sldId id="386" r:id="rId20"/>
    <p:sldId id="387" r:id="rId21"/>
    <p:sldId id="327" r:id="rId22"/>
    <p:sldId id="409" r:id="rId23"/>
    <p:sldId id="410" r:id="rId24"/>
    <p:sldId id="411" r:id="rId25"/>
    <p:sldId id="412" r:id="rId26"/>
    <p:sldId id="413" r:id="rId27"/>
    <p:sldId id="414" r:id="rId28"/>
    <p:sldId id="415" r:id="rId29"/>
    <p:sldId id="416" r:id="rId30"/>
    <p:sldId id="417" r:id="rId31"/>
    <p:sldId id="408" r:id="rId32"/>
    <p:sldId id="344" r:id="rId33"/>
    <p:sldId id="345" r:id="rId34"/>
    <p:sldId id="346" r:id="rId35"/>
    <p:sldId id="347" r:id="rId36"/>
    <p:sldId id="348" r:id="rId37"/>
    <p:sldId id="397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68" r:id="rId48"/>
    <p:sldId id="419" r:id="rId49"/>
    <p:sldId id="373" r:id="rId50"/>
    <p:sldId id="374" r:id="rId51"/>
    <p:sldId id="375" r:id="rId52"/>
    <p:sldId id="376" r:id="rId53"/>
    <p:sldId id="377" r:id="rId54"/>
    <p:sldId id="378" r:id="rId55"/>
    <p:sldId id="379" r:id="rId56"/>
    <p:sldId id="380" r:id="rId57"/>
    <p:sldId id="381" r:id="rId58"/>
    <p:sldId id="382" r:id="rId59"/>
    <p:sldId id="389" r:id="rId60"/>
    <p:sldId id="390" r:id="rId61"/>
    <p:sldId id="391" r:id="rId62"/>
    <p:sldId id="392" r:id="rId63"/>
    <p:sldId id="393" r:id="rId64"/>
    <p:sldId id="394" r:id="rId65"/>
    <p:sldId id="395" r:id="rId66"/>
    <p:sldId id="396" r:id="rId67"/>
    <p:sldId id="349" r:id="rId68"/>
    <p:sldId id="350" r:id="rId69"/>
    <p:sldId id="351" r:id="rId70"/>
    <p:sldId id="352" r:id="rId71"/>
    <p:sldId id="353" r:id="rId72"/>
    <p:sldId id="354" r:id="rId73"/>
    <p:sldId id="355" r:id="rId74"/>
    <p:sldId id="356" r:id="rId75"/>
    <p:sldId id="357" r:id="rId76"/>
    <p:sldId id="358" r:id="rId77"/>
    <p:sldId id="282" r:id="rId78"/>
    <p:sldId id="283" r:id="rId79"/>
    <p:sldId id="284" r:id="rId80"/>
    <p:sldId id="285" r:id="rId81"/>
    <p:sldId id="286" r:id="rId82"/>
    <p:sldId id="287" r:id="rId83"/>
    <p:sldId id="288" r:id="rId84"/>
    <p:sldId id="289" r:id="rId85"/>
    <p:sldId id="290" r:id="rId86"/>
    <p:sldId id="291" r:id="rId87"/>
    <p:sldId id="292" r:id="rId88"/>
    <p:sldId id="293" r:id="rId89"/>
    <p:sldId id="294" r:id="rId90"/>
    <p:sldId id="295" r:id="rId91"/>
    <p:sldId id="296" r:id="rId92"/>
    <p:sldId id="298" r:id="rId93"/>
    <p:sldId id="297" r:id="rId94"/>
    <p:sldId id="299" r:id="rId95"/>
    <p:sldId id="300" r:id="rId96"/>
    <p:sldId id="301" r:id="rId97"/>
    <p:sldId id="302" r:id="rId98"/>
    <p:sldId id="402" r:id="rId99"/>
    <p:sldId id="403" r:id="rId100"/>
    <p:sldId id="404" r:id="rId101"/>
    <p:sldId id="405" r:id="rId102"/>
    <p:sldId id="406" r:id="rId103"/>
    <p:sldId id="407" r:id="rId104"/>
    <p:sldId id="342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30" autoAdjust="0"/>
    <p:restoredTop sz="91525" autoAdjust="0"/>
  </p:normalViewPr>
  <p:slideViewPr>
    <p:cSldViewPr>
      <p:cViewPr>
        <p:scale>
          <a:sx n="100" d="100"/>
          <a:sy n="100" d="100"/>
        </p:scale>
        <p:origin x="-2304" y="-270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9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presProps" Target="presProps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viewProps" Target="view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ster\Desktop\&#1044;&#1072;&#1085;&#1080;&#1080;&#1083;\&#1050;&#1085;&#1080;&#1075;&#1072;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76;&#1083;&#1103;%20&#1042;&#1072;&#1083;&#1077;&#1088;&#1099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Лист3!$C$3</c:f>
              <c:strCache>
                <c:ptCount val="1"/>
                <c:pt idx="0">
                  <c:v>Объем в млн. долларов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/>
              </a:solidFill>
            </c:spPr>
          </c:dPt>
          <c:cat>
            <c:numRef>
              <c:f>Лист3!$B$4:$B$5</c:f>
              <c:numCache>
                <c:formatCode>General</c:formatCode>
                <c:ptCount val="2"/>
                <c:pt idx="0">
                  <c:v>2009</c:v>
                </c:pt>
                <c:pt idx="1">
                  <c:v>2014</c:v>
                </c:pt>
              </c:numCache>
            </c:numRef>
          </c:cat>
          <c:val>
            <c:numRef>
              <c:f>Лист3!$C$4:$C$5</c:f>
              <c:numCache>
                <c:formatCode>_-* #,##0.0_р_._-;\-* #,##0.0_р_._-;_-* "-"??_р_._-;_-@_-</c:formatCode>
                <c:ptCount val="2"/>
                <c:pt idx="0">
                  <c:v>36510.5</c:v>
                </c:pt>
                <c:pt idx="1">
                  <c:v>57448.3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316608"/>
        <c:axId val="34458432"/>
      </c:barChart>
      <c:catAx>
        <c:axId val="77316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34458432"/>
        <c:crosses val="autoZero"/>
        <c:auto val="1"/>
        <c:lblAlgn val="ctr"/>
        <c:lblOffset val="100"/>
        <c:noMultiLvlLbl val="0"/>
      </c:catAx>
      <c:valAx>
        <c:axId val="34458432"/>
        <c:scaling>
          <c:orientation val="minMax"/>
        </c:scaling>
        <c:delete val="0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77316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Лист1!$D$2</c:f>
              <c:strCache>
                <c:ptCount val="1"/>
                <c:pt idx="0">
                  <c:v>ВВП на душу населения</c:v>
                </c:pt>
              </c:strCache>
            </c:strRef>
          </c:tx>
          <c:invertIfNegative val="0"/>
          <c:cat>
            <c:strRef>
              <c:f>Лист1!$C$3:$C$7</c:f>
              <c:strCache>
                <c:ptCount val="5"/>
                <c:pt idx="0">
                  <c:v>Российская Федерация</c:v>
                </c:pt>
                <c:pt idx="1">
                  <c:v>Республика Казахстан</c:v>
                </c:pt>
                <c:pt idx="2">
                  <c:v>Республика Беларусь</c:v>
                </c:pt>
                <c:pt idx="3">
                  <c:v>Республика Армения</c:v>
                </c:pt>
                <c:pt idx="4">
                  <c:v>Киргизская Республика</c:v>
                </c:pt>
              </c:strCache>
            </c:strRef>
          </c:cat>
          <c:val>
            <c:numRef>
              <c:f>Лист1!$D$3:$D$7</c:f>
              <c:numCache>
                <c:formatCode>_-* #,##0_р_._-;\-* #,##0_р_._-;_-* "-"??_р_._-;_-@_-</c:formatCode>
                <c:ptCount val="5"/>
                <c:pt idx="0">
                  <c:v>25208</c:v>
                </c:pt>
                <c:pt idx="1">
                  <c:v>23214</c:v>
                </c:pt>
                <c:pt idx="2">
                  <c:v>17620</c:v>
                </c:pt>
                <c:pt idx="3">
                  <c:v>7776</c:v>
                </c:pt>
                <c:pt idx="4">
                  <c:v>3213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775808"/>
        <c:axId val="50545792"/>
      </c:barChart>
      <c:catAx>
        <c:axId val="94775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u-RU"/>
          </a:p>
        </c:txPr>
        <c:crossAx val="50545792"/>
        <c:crosses val="autoZero"/>
        <c:auto val="1"/>
        <c:lblAlgn val="ctr"/>
        <c:lblOffset val="100"/>
        <c:noMultiLvlLbl val="0"/>
      </c:catAx>
      <c:valAx>
        <c:axId val="50545792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nextTo"/>
        <c:crossAx val="94775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ВВП на душу населения</a:t>
            </a:r>
          </a:p>
        </c:rich>
      </c:tx>
      <c:layout>
        <c:manualLayout>
          <c:xMode val="edge"/>
          <c:yMode val="edge"/>
          <c:x val="0.23195969181718831"/>
          <c:y val="3.391717159631835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322766462641103"/>
          <c:y val="0.26585988308991321"/>
          <c:w val="0.47895972071309234"/>
          <c:h val="0.57777073914864163"/>
        </c:manualLayout>
      </c:layout>
      <c:barChart>
        <c:barDir val="col"/>
        <c:grouping val="clustered"/>
        <c:varyColors val="0"/>
        <c:ser>
          <c:idx val="0"/>
          <c:order val="0"/>
          <c:tx>
            <c:v>ВВП на душу населения</c:v>
          </c:tx>
          <c:spPr>
            <a:solidFill>
              <a:srgbClr val="ED2313"/>
            </a:solidFill>
          </c:spPr>
          <c:invertIfNegative val="0"/>
          <c:cat>
            <c:strRef>
              <c:f>Лист1!$C$8:$C$10</c:f>
              <c:strCache>
                <c:ptCount val="3"/>
                <c:pt idx="0">
                  <c:v>Украина</c:v>
                </c:pt>
                <c:pt idx="1">
                  <c:v>Грузия</c:v>
                </c:pt>
                <c:pt idx="2">
                  <c:v>Молдавия</c:v>
                </c:pt>
              </c:strCache>
            </c:strRef>
          </c:cat>
          <c:val>
            <c:numRef>
              <c:f>Лист1!$D$8:$D$10</c:f>
              <c:numCache>
                <c:formatCode>General</c:formatCode>
                <c:ptCount val="3"/>
                <c:pt idx="0">
                  <c:v>8790</c:v>
                </c:pt>
                <c:pt idx="1">
                  <c:v>7160</c:v>
                </c:pt>
                <c:pt idx="2">
                  <c:v>4671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776832"/>
        <c:axId val="50547520"/>
      </c:barChart>
      <c:catAx>
        <c:axId val="94776832"/>
        <c:scaling>
          <c:orientation val="minMax"/>
        </c:scaling>
        <c:delete val="0"/>
        <c:axPos val="b"/>
        <c:majorTickMark val="out"/>
        <c:minorTickMark val="none"/>
        <c:tickLblPos val="nextTo"/>
        <c:crossAx val="50547520"/>
        <c:crosses val="autoZero"/>
        <c:auto val="1"/>
        <c:lblAlgn val="ctr"/>
        <c:lblOffset val="100"/>
        <c:noMultiLvlLbl val="0"/>
      </c:catAx>
      <c:valAx>
        <c:axId val="50547520"/>
        <c:scaling>
          <c:orientation val="minMax"/>
          <c:max val="3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776832"/>
        <c:crosses val="autoZero"/>
        <c:crossBetween val="between"/>
        <c:majorUnit val="5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Участники евразийской интеграции</c:v>
          </c:tx>
          <c:invertIfNegative val="0"/>
          <c:cat>
            <c:strRef>
              <c:f>Лист1!$C$3:$C$10</c:f>
              <c:strCache>
                <c:ptCount val="8"/>
                <c:pt idx="0">
                  <c:v>РФ и Украина</c:v>
                </c:pt>
                <c:pt idx="1">
                  <c:v>Казахстан и Грузия</c:v>
                </c:pt>
                <c:pt idx="2">
                  <c:v>Беларусь и Молдавия</c:v>
                </c:pt>
                <c:pt idx="3">
                  <c:v>Республика Армения</c:v>
                </c:pt>
                <c:pt idx="4">
                  <c:v>Киргизская Республика</c:v>
                </c:pt>
                <c:pt idx="5">
                  <c:v>Украина</c:v>
                </c:pt>
                <c:pt idx="6">
                  <c:v>Грузия</c:v>
                </c:pt>
                <c:pt idx="7">
                  <c:v>Молдавия</c:v>
                </c:pt>
              </c:strCache>
            </c:strRef>
          </c:cat>
          <c:val>
            <c:numRef>
              <c:f>Лист1!$D$3:$D$7</c:f>
              <c:numCache>
                <c:formatCode>_-* #,##0_р_._-;\-* #,##0_р_._-;_-* "-"??_р_._-;_-@_-</c:formatCode>
                <c:ptCount val="5"/>
                <c:pt idx="0">
                  <c:v>25208</c:v>
                </c:pt>
                <c:pt idx="1">
                  <c:v>23214</c:v>
                </c:pt>
                <c:pt idx="2">
                  <c:v>17620</c:v>
                </c:pt>
                <c:pt idx="3">
                  <c:v>7776</c:v>
                </c:pt>
                <c:pt idx="4">
                  <c:v>3213</c:v>
                </c:pt>
              </c:numCache>
            </c:numRef>
          </c:val>
        </c:ser>
        <c:ser>
          <c:idx val="1"/>
          <c:order val="1"/>
          <c:tx>
            <c:v>Участники ассоциации с Европейским союзом</c:v>
          </c:tx>
          <c:invertIfNegative val="0"/>
          <c:cat>
            <c:strRef>
              <c:f>Лист1!$C$3:$C$10</c:f>
              <c:strCache>
                <c:ptCount val="8"/>
                <c:pt idx="0">
                  <c:v>РФ и Украина</c:v>
                </c:pt>
                <c:pt idx="1">
                  <c:v>Казахстан и Грузия</c:v>
                </c:pt>
                <c:pt idx="2">
                  <c:v>Беларусь и Молдавия</c:v>
                </c:pt>
                <c:pt idx="3">
                  <c:v>Республика Армения</c:v>
                </c:pt>
                <c:pt idx="4">
                  <c:v>Киргизская Республика</c:v>
                </c:pt>
                <c:pt idx="5">
                  <c:v>Украина</c:v>
                </c:pt>
                <c:pt idx="6">
                  <c:v>Грузия</c:v>
                </c:pt>
                <c:pt idx="7">
                  <c:v>Молдавия</c:v>
                </c:pt>
              </c:strCache>
            </c:strRef>
          </c:cat>
          <c:val>
            <c:numRef>
              <c:f>Лист1!$D$8:$D$10</c:f>
              <c:numCache>
                <c:formatCode>General</c:formatCode>
                <c:ptCount val="3"/>
                <c:pt idx="0">
                  <c:v>8790</c:v>
                </c:pt>
                <c:pt idx="1">
                  <c:v>7160</c:v>
                </c:pt>
                <c:pt idx="2">
                  <c:v>4671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504640"/>
        <c:axId val="50549824"/>
      </c:barChart>
      <c:catAx>
        <c:axId val="115504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ru-RU"/>
          </a:p>
        </c:txPr>
        <c:crossAx val="50549824"/>
        <c:crosses val="autoZero"/>
        <c:auto val="1"/>
        <c:lblAlgn val="ctr"/>
        <c:lblOffset val="100"/>
        <c:noMultiLvlLbl val="0"/>
      </c:catAx>
      <c:valAx>
        <c:axId val="50549824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550464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23840769903762"/>
          <c:y val="5.1400554097404488E-2"/>
          <c:w val="0.86909492563429558"/>
          <c:h val="0.89719889180519097"/>
        </c:manualLayout>
      </c:layout>
      <c:barChart>
        <c:barDir val="col"/>
        <c:grouping val="clustered"/>
        <c:varyColors val="0"/>
        <c:ser>
          <c:idx val="3"/>
          <c:order val="2"/>
          <c:tx>
            <c:v>ВВП, % прироста (лев.ось)</c:v>
          </c:tx>
          <c:spPr>
            <a:ln>
              <a:prstDash val="dash"/>
            </a:ln>
          </c:spPr>
          <c:invertIfNegative val="0"/>
          <c:cat>
            <c:numRef>
              <c:f>'[для Валеры.xls]Лист1'!$C$1:$Z$1</c:f>
              <c:numCache>
                <c:formatCode>General</c:formatCod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numCache>
            </c:numRef>
          </c:cat>
          <c:val>
            <c:numRef>
              <c:f>'[для Валеры.xls]Лист1'!$C$2:$Z$2</c:f>
              <c:numCache>
                <c:formatCode>0.0</c:formatCode>
                <c:ptCount val="24"/>
                <c:pt idx="0">
                  <c:v>-5</c:v>
                </c:pt>
                <c:pt idx="1">
                  <c:v>-14.5</c:v>
                </c:pt>
                <c:pt idx="2">
                  <c:v>-8.7000000000000028</c:v>
                </c:pt>
                <c:pt idx="3">
                  <c:v>-12.700000000000003</c:v>
                </c:pt>
                <c:pt idx="4">
                  <c:v>-4.0999999999999943</c:v>
                </c:pt>
                <c:pt idx="5">
                  <c:v>-3.5999999999999943</c:v>
                </c:pt>
                <c:pt idx="6">
                  <c:v>1.4000000000000057</c:v>
                </c:pt>
                <c:pt idx="7">
                  <c:v>-5.2999999999999972</c:v>
                </c:pt>
                <c:pt idx="8">
                  <c:v>6.4000000000000057</c:v>
                </c:pt>
                <c:pt idx="9">
                  <c:v>10</c:v>
                </c:pt>
                <c:pt idx="10">
                  <c:v>5.0999999999999943</c:v>
                </c:pt>
                <c:pt idx="11">
                  <c:v>4.7000000000000028</c:v>
                </c:pt>
                <c:pt idx="12">
                  <c:v>7.2999999999999972</c:v>
                </c:pt>
                <c:pt idx="13">
                  <c:v>7.2000000000000028</c:v>
                </c:pt>
                <c:pt idx="14">
                  <c:v>6.4000000000000057</c:v>
                </c:pt>
                <c:pt idx="15">
                  <c:v>8.2000000000000028</c:v>
                </c:pt>
                <c:pt idx="16">
                  <c:v>8.5</c:v>
                </c:pt>
                <c:pt idx="17">
                  <c:v>5.2000000000000028</c:v>
                </c:pt>
                <c:pt idx="18">
                  <c:v>-7.8208850299999995</c:v>
                </c:pt>
                <c:pt idx="19">
                  <c:v>4.5037256300000053</c:v>
                </c:pt>
                <c:pt idx="20">
                  <c:v>4.2641765599999957</c:v>
                </c:pt>
                <c:pt idx="21">
                  <c:v>3.4133579199999957</c:v>
                </c:pt>
                <c:pt idx="22">
                  <c:v>1.255970149999996</c:v>
                </c:pt>
                <c:pt idx="23">
                  <c:v>0.56393665999999598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306944"/>
        <c:axId val="124810880"/>
      </c:barChart>
      <c:lineChart>
        <c:grouping val="standard"/>
        <c:varyColors val="0"/>
        <c:ser>
          <c:idx val="0"/>
          <c:order val="1"/>
          <c:tx>
            <c:v>М2, в % к ВВП (лев.ось)</c:v>
          </c:tx>
          <c:spPr>
            <a:ln w="28575">
              <a:prstDash val="sysDash"/>
            </a:ln>
          </c:spPr>
          <c:marker>
            <c:symbol val="none"/>
          </c:marker>
          <c:cat>
            <c:numRef>
              <c:f>'[для Валеры.xls]Лист1'!$C$1:$Z$1</c:f>
              <c:numCache>
                <c:formatCode>General</c:formatCod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numCache>
            </c:numRef>
          </c:cat>
          <c:val>
            <c:numRef>
              <c:f>'[для Валеры.xls]Лист1'!$C$9:$Z$9</c:f>
              <c:numCache>
                <c:formatCode>0.0</c:formatCode>
                <c:ptCount val="24"/>
                <c:pt idx="0">
                  <c:v>68.669527896995703</c:v>
                </c:pt>
                <c:pt idx="1">
                  <c:v>19.358232509205681</c:v>
                </c:pt>
                <c:pt idx="2">
                  <c:v>11.369599440265874</c:v>
                </c:pt>
                <c:pt idx="3">
                  <c:v>10.676273129196005</c:v>
                </c:pt>
                <c:pt idx="4">
                  <c:v>11.151557577878895</c:v>
                </c:pt>
                <c:pt idx="5">
                  <c:v>12.849885446757645</c:v>
                </c:pt>
                <c:pt idx="6">
                  <c:v>14.286019210245465</c:v>
                </c:pt>
                <c:pt idx="7">
                  <c:v>15.740036507453603</c:v>
                </c:pt>
                <c:pt idx="8">
                  <c:v>12.111253939293416</c:v>
                </c:pt>
                <c:pt idx="9">
                  <c:v>12.791557161629436</c:v>
                </c:pt>
                <c:pt idx="10">
                  <c:v>15.469162306006529</c:v>
                </c:pt>
                <c:pt idx="11">
                  <c:v>17.29292425836702</c:v>
                </c:pt>
                <c:pt idx="12">
                  <c:v>20.124217926715442</c:v>
                </c:pt>
                <c:pt idx="13">
                  <c:v>21.087069512309718</c:v>
                </c:pt>
                <c:pt idx="14">
                  <c:v>22.515941841201677</c:v>
                </c:pt>
                <c:pt idx="15">
                  <c:v>25.846918203478314</c:v>
                </c:pt>
                <c:pt idx="16">
                  <c:v>31.564140160914363</c:v>
                </c:pt>
                <c:pt idx="17">
                  <c:v>32.153746172183887</c:v>
                </c:pt>
                <c:pt idx="18">
                  <c:v>32.431213365904618</c:v>
                </c:pt>
                <c:pt idx="19">
                  <c:v>36.205403255701796</c:v>
                </c:pt>
                <c:pt idx="20">
                  <c:v>36.992098348080063</c:v>
                </c:pt>
                <c:pt idx="21">
                  <c:v>39.424159449309627</c:v>
                </c:pt>
                <c:pt idx="22">
                  <c:v>42.689232730171625</c:v>
                </c:pt>
                <c:pt idx="23">
                  <c:v>42.682577005235764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306944"/>
        <c:axId val="124810880"/>
      </c:lineChart>
      <c:lineChart>
        <c:grouping val="standard"/>
        <c:varyColors val="0"/>
        <c:ser>
          <c:idx val="1"/>
          <c:order val="0"/>
          <c:tx>
            <c:v>Инфляция, % дек/дек (прав.ось логарифм.)</c:v>
          </c:tx>
          <c:marker>
            <c:symbol val="none"/>
          </c:marker>
          <c:cat>
            <c:numRef>
              <c:f>'[для Валеры.xls]Лист1'!$C$1:$Z$1</c:f>
              <c:numCache>
                <c:formatCode>General</c:formatCod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numCache>
            </c:numRef>
          </c:cat>
          <c:val>
            <c:numRef>
              <c:f>'[для Валеры.xls]Лист1'!$C$4:$Z$4</c:f>
              <c:numCache>
                <c:formatCode>0.0</c:formatCode>
                <c:ptCount val="24"/>
                <c:pt idx="0">
                  <c:v>160.39999999999998</c:v>
                </c:pt>
                <c:pt idx="1">
                  <c:v>2508.8000000000002</c:v>
                </c:pt>
                <c:pt idx="2">
                  <c:v>839.9</c:v>
                </c:pt>
                <c:pt idx="3">
                  <c:v>215.10000000000002</c:v>
                </c:pt>
                <c:pt idx="4">
                  <c:v>131.30000000000001</c:v>
                </c:pt>
                <c:pt idx="5">
                  <c:v>21.799999999999997</c:v>
                </c:pt>
                <c:pt idx="6">
                  <c:v>11</c:v>
                </c:pt>
                <c:pt idx="7">
                  <c:v>84.4</c:v>
                </c:pt>
                <c:pt idx="8">
                  <c:v>36.5</c:v>
                </c:pt>
                <c:pt idx="9">
                  <c:v>20.128314237629951</c:v>
                </c:pt>
                <c:pt idx="10">
                  <c:v>18.770031546684436</c:v>
                </c:pt>
                <c:pt idx="11">
                  <c:v>15.099999999999994</c:v>
                </c:pt>
                <c:pt idx="12">
                  <c:v>12</c:v>
                </c:pt>
                <c:pt idx="13">
                  <c:v>11.700000000000003</c:v>
                </c:pt>
                <c:pt idx="14">
                  <c:v>10.900000000000006</c:v>
                </c:pt>
                <c:pt idx="15">
                  <c:v>9</c:v>
                </c:pt>
                <c:pt idx="16">
                  <c:v>11.900000000000006</c:v>
                </c:pt>
                <c:pt idx="17">
                  <c:v>13.299999999999997</c:v>
                </c:pt>
                <c:pt idx="18">
                  <c:v>8.7999999999999972</c:v>
                </c:pt>
                <c:pt idx="19">
                  <c:v>8.7800000000000011</c:v>
                </c:pt>
                <c:pt idx="20">
                  <c:v>6.0999999999999943</c:v>
                </c:pt>
                <c:pt idx="21">
                  <c:v>6.5699999999999932</c:v>
                </c:pt>
                <c:pt idx="22">
                  <c:v>6.4699999999999989</c:v>
                </c:pt>
                <c:pt idx="23">
                  <c:v>11.349999999999994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308480"/>
        <c:axId val="124811456"/>
      </c:lineChart>
      <c:catAx>
        <c:axId val="124306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600"/>
            </a:pPr>
            <a:endParaRPr lang="ru-RU"/>
          </a:p>
        </c:txPr>
        <c:crossAx val="124810880"/>
        <c:crosses val="autoZero"/>
        <c:auto val="1"/>
        <c:lblAlgn val="ctr"/>
        <c:lblOffset val="100"/>
        <c:noMultiLvlLbl val="0"/>
      </c:catAx>
      <c:valAx>
        <c:axId val="12481088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24306944"/>
        <c:crosses val="autoZero"/>
        <c:crossBetween val="between"/>
      </c:valAx>
      <c:catAx>
        <c:axId val="124308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4811456"/>
        <c:crosses val="autoZero"/>
        <c:auto val="1"/>
        <c:lblAlgn val="ctr"/>
        <c:lblOffset val="100"/>
        <c:noMultiLvlLbl val="0"/>
      </c:catAx>
      <c:valAx>
        <c:axId val="124811456"/>
        <c:scaling>
          <c:logBase val="10"/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24308480"/>
        <c:crosses val="max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27131234593492731"/>
          <c:y val="7.0663458584238864E-2"/>
          <c:w val="0.52721622656030953"/>
          <c:h val="0.26330782809775621"/>
        </c:manualLayout>
      </c:layout>
      <c:overlay val="0"/>
      <c:spPr>
        <a:solidFill>
          <a:schemeClr val="bg1">
            <a:alpha val="80000"/>
          </a:schemeClr>
        </a:solidFill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Лист1!$A$4:$A$5</c:f>
              <c:strCache>
                <c:ptCount val="1"/>
                <c:pt idx="0">
                  <c:v>Доля стран ЕС</c:v>
                </c:pt>
              </c:strCache>
            </c:strRef>
          </c:cat>
          <c:val>
            <c:numRef>
              <c:f>Лист1!$B$4:$B$5</c:f>
              <c:numCache>
                <c:formatCode>0.00%</c:formatCode>
                <c:ptCount val="2"/>
                <c:pt idx="0">
                  <c:v>0.26600000000000001</c:v>
                </c:pt>
                <c:pt idx="1">
                  <c:v>0.73399999999999999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4/7/2017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4275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4/7/2017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1261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предоставления обновлений</a:t>
            </a:r>
            <a:r>
              <a:rPr lang="ru-RU" baseline="0" dirty="0" smtClean="0"/>
              <a:t> вех проекта.</a:t>
            </a:r>
            <a:endParaRPr lang="ru-RU" dirty="0" smtClean="0"/>
          </a:p>
          <a:p>
            <a:endParaRPr lang="ru-RU" baseline="0" dirty="0" smtClean="0"/>
          </a:p>
          <a:p>
            <a:pPr lvl="0"/>
            <a:r>
              <a:rPr lang="ru-RU" sz="1000" b="1" dirty="0" smtClean="0"/>
              <a:t>Разделы</a:t>
            </a:r>
            <a:endParaRPr lang="ru-RU" sz="1000" b="0" dirty="0" smtClean="0"/>
          </a:p>
          <a:p>
            <a:pPr lvl="0"/>
            <a:r>
              <a:rPr lang="ru-RU" sz="1000" b="0" dirty="0" smtClean="0"/>
              <a:t>Для добавления разделов щелкните слайд правой кнопкой мыши.</a:t>
            </a:r>
            <a:r>
              <a:rPr lang="ru-RU" sz="10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000" b="0" dirty="0" smtClean="0"/>
          </a:p>
          <a:p>
            <a:pPr lvl="0"/>
            <a:endParaRPr lang="ru-RU" sz="1000" b="1" dirty="0" smtClean="0"/>
          </a:p>
          <a:p>
            <a:pPr lvl="0"/>
            <a:r>
              <a:rPr lang="ru-RU" sz="1000" b="1" dirty="0" smtClean="0"/>
              <a:t>Заметки</a:t>
            </a:r>
          </a:p>
          <a:p>
            <a:pPr lvl="0"/>
            <a:r>
              <a:rPr lang="ru-RU" sz="10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0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0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000" dirty="0" smtClean="0"/>
          </a:p>
          <a:p>
            <a:pPr lvl="0">
              <a:buFontTx/>
              <a:buNone/>
            </a:pPr>
            <a:r>
              <a:rPr lang="ru-RU" sz="10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000" dirty="0" smtClean="0"/>
              <a:t>Обратите особое внимание на графики, диаграммы и надписи.</a:t>
            </a:r>
            <a:r>
              <a:rPr lang="ru-RU" sz="1000" baseline="0" dirty="0" smtClean="0"/>
              <a:t> </a:t>
            </a:r>
            <a:endParaRPr lang="ru-RU" sz="1000" dirty="0" smtClean="0"/>
          </a:p>
          <a:p>
            <a:pPr lvl="0"/>
            <a:r>
              <a:rPr lang="ru-RU" sz="1000" dirty="0" smtClean="0"/>
              <a:t>Учтите, что печать будет выполняться </a:t>
            </a:r>
            <a:r>
              <a:rPr lang="ru-RU" sz="1000" dirty="0" err="1" smtClean="0"/>
              <a:t>в черно-белом режиме или в оттенках серого</a:t>
            </a:r>
            <a:r>
              <a:rPr lang="ru-RU" sz="10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000" dirty="0" err="1" smtClean="0"/>
              <a:t>в черно-белом режиме или в оттенках серого</a:t>
            </a:r>
            <a:r>
              <a:rPr lang="ru-RU" sz="1000" dirty="0" smtClean="0"/>
              <a:t>.</a:t>
            </a:r>
          </a:p>
          <a:p>
            <a:pPr lvl="0">
              <a:buFontTx/>
              <a:buNone/>
            </a:pPr>
            <a:endParaRPr lang="ru-RU" sz="1000" dirty="0" smtClean="0"/>
          </a:p>
          <a:p>
            <a:pPr lvl="0">
              <a:buFontTx/>
              <a:buNone/>
            </a:pPr>
            <a:r>
              <a:rPr lang="ru-RU" sz="1000" b="1" dirty="0" smtClean="0"/>
              <a:t>Диаграммы, таблицы и графики</a:t>
            </a:r>
          </a:p>
          <a:p>
            <a:pPr lvl="0"/>
            <a:r>
              <a:rPr lang="ru-RU" sz="10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0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smtClean="0">
                <a:solidFill>
                  <a:prstClr val="black"/>
                </a:solidFill>
              </a:rPr>
              <a:pPr/>
              <a:t>1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94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9846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предоставления обновлений</a:t>
            </a:r>
            <a:r>
              <a:rPr lang="ru-RU" baseline="0" dirty="0" smtClean="0"/>
              <a:t> вех проекта.</a:t>
            </a:r>
            <a:endParaRPr lang="ru-RU" dirty="0" smtClean="0"/>
          </a:p>
          <a:p>
            <a:endParaRPr lang="ru-RU" baseline="0" dirty="0" smtClean="0"/>
          </a:p>
          <a:p>
            <a:pPr lvl="0"/>
            <a:r>
              <a:rPr lang="ru-RU" sz="1000" b="1" dirty="0" smtClean="0"/>
              <a:t>Разделы</a:t>
            </a:r>
            <a:endParaRPr lang="ru-RU" sz="1000" b="0" dirty="0" smtClean="0"/>
          </a:p>
          <a:p>
            <a:pPr lvl="0"/>
            <a:r>
              <a:rPr lang="ru-RU" sz="1000" b="0" dirty="0" smtClean="0"/>
              <a:t>Для добавления разделов щелкните слайд правой кнопкой мыши.</a:t>
            </a:r>
            <a:r>
              <a:rPr lang="ru-RU" sz="10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000" b="0" dirty="0" smtClean="0"/>
          </a:p>
          <a:p>
            <a:pPr lvl="0"/>
            <a:endParaRPr lang="ru-RU" sz="1000" b="1" dirty="0" smtClean="0"/>
          </a:p>
          <a:p>
            <a:pPr lvl="0"/>
            <a:r>
              <a:rPr lang="ru-RU" sz="1000" b="1" dirty="0" smtClean="0"/>
              <a:t>Заметки</a:t>
            </a:r>
          </a:p>
          <a:p>
            <a:pPr lvl="0"/>
            <a:r>
              <a:rPr lang="ru-RU" sz="10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0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0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000" dirty="0" smtClean="0"/>
          </a:p>
          <a:p>
            <a:pPr lvl="0">
              <a:buFontTx/>
              <a:buNone/>
            </a:pPr>
            <a:r>
              <a:rPr lang="ru-RU" sz="10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000" dirty="0" smtClean="0"/>
              <a:t>Обратите особое внимание на графики, диаграммы и надписи.</a:t>
            </a:r>
            <a:r>
              <a:rPr lang="ru-RU" sz="1000" baseline="0" dirty="0" smtClean="0"/>
              <a:t> </a:t>
            </a:r>
            <a:endParaRPr lang="ru-RU" sz="1000" dirty="0" smtClean="0"/>
          </a:p>
          <a:p>
            <a:pPr lvl="0"/>
            <a:r>
              <a:rPr lang="ru-RU" sz="1000" dirty="0" smtClean="0"/>
              <a:t>Учтите, что печать будет выполняться </a:t>
            </a:r>
            <a:r>
              <a:rPr lang="ru-RU" sz="1000" dirty="0" err="1" smtClean="0"/>
              <a:t>в черно-белом режиме или в оттенках серого</a:t>
            </a:r>
            <a:r>
              <a:rPr lang="ru-RU" sz="10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000" dirty="0" err="1" smtClean="0"/>
              <a:t>в черно-белом режиме или в оттенках серого</a:t>
            </a:r>
            <a:r>
              <a:rPr lang="ru-RU" sz="1000" dirty="0" smtClean="0"/>
              <a:t>.</a:t>
            </a:r>
          </a:p>
          <a:p>
            <a:pPr lvl="0">
              <a:buFontTx/>
              <a:buNone/>
            </a:pPr>
            <a:endParaRPr lang="ru-RU" sz="1000" dirty="0" smtClean="0"/>
          </a:p>
          <a:p>
            <a:pPr lvl="0">
              <a:buFontTx/>
              <a:buNone/>
            </a:pPr>
            <a:r>
              <a:rPr lang="ru-RU" sz="1000" b="1" dirty="0" smtClean="0"/>
              <a:t>Диаграммы, таблицы и графики</a:t>
            </a:r>
          </a:p>
          <a:p>
            <a:pPr lvl="0"/>
            <a:r>
              <a:rPr lang="ru-RU" sz="10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0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smtClean="0">
                <a:solidFill>
                  <a:prstClr val="black"/>
                </a:solidFill>
              </a:rPr>
              <a:pPr/>
              <a:t>2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предоставления обновлений</a:t>
            </a:r>
            <a:r>
              <a:rPr lang="ru-RU" baseline="0" dirty="0" smtClean="0"/>
              <a:t> вех проекта.</a:t>
            </a:r>
            <a:endParaRPr lang="ru-RU" dirty="0" smtClean="0"/>
          </a:p>
          <a:p>
            <a:endParaRPr lang="ru-RU" baseline="0" dirty="0" smtClean="0"/>
          </a:p>
          <a:p>
            <a:pPr lvl="0"/>
            <a:r>
              <a:rPr lang="ru-RU" sz="1000" b="1" dirty="0" smtClean="0"/>
              <a:t>Разделы</a:t>
            </a:r>
            <a:endParaRPr lang="ru-RU" sz="1000" b="0" dirty="0" smtClean="0"/>
          </a:p>
          <a:p>
            <a:pPr lvl="0"/>
            <a:r>
              <a:rPr lang="ru-RU" sz="1000" b="0" dirty="0" smtClean="0"/>
              <a:t>Для добавления разделов щелкните слайд правой кнопкой мыши.</a:t>
            </a:r>
            <a:r>
              <a:rPr lang="ru-RU" sz="10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000" b="0" dirty="0" smtClean="0"/>
          </a:p>
          <a:p>
            <a:pPr lvl="0"/>
            <a:endParaRPr lang="ru-RU" sz="1000" b="1" dirty="0" smtClean="0"/>
          </a:p>
          <a:p>
            <a:pPr lvl="0"/>
            <a:r>
              <a:rPr lang="ru-RU" sz="1000" b="1" dirty="0" smtClean="0"/>
              <a:t>Заметки</a:t>
            </a:r>
          </a:p>
          <a:p>
            <a:pPr lvl="0"/>
            <a:r>
              <a:rPr lang="ru-RU" sz="10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0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0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000" dirty="0" smtClean="0"/>
          </a:p>
          <a:p>
            <a:pPr lvl="0">
              <a:buFontTx/>
              <a:buNone/>
            </a:pPr>
            <a:r>
              <a:rPr lang="ru-RU" sz="10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000" dirty="0" smtClean="0"/>
              <a:t>Обратите особое внимание на графики, диаграммы и надписи.</a:t>
            </a:r>
            <a:r>
              <a:rPr lang="ru-RU" sz="1000" baseline="0" dirty="0" smtClean="0"/>
              <a:t> </a:t>
            </a:r>
            <a:endParaRPr lang="ru-RU" sz="1000" dirty="0" smtClean="0"/>
          </a:p>
          <a:p>
            <a:pPr lvl="0"/>
            <a:r>
              <a:rPr lang="ru-RU" sz="1000" dirty="0" smtClean="0"/>
              <a:t>Учтите, что печать будет выполняться </a:t>
            </a:r>
            <a:r>
              <a:rPr lang="ru-RU" sz="1000" dirty="0" err="1" smtClean="0"/>
              <a:t>в черно-белом режиме или в оттенках серого</a:t>
            </a:r>
            <a:r>
              <a:rPr lang="ru-RU" sz="10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000" dirty="0" err="1" smtClean="0"/>
              <a:t>в черно-белом режиме или в оттенках серого</a:t>
            </a:r>
            <a:r>
              <a:rPr lang="ru-RU" sz="1000" dirty="0" smtClean="0"/>
              <a:t>.</a:t>
            </a:r>
          </a:p>
          <a:p>
            <a:pPr lvl="0">
              <a:buFontTx/>
              <a:buNone/>
            </a:pPr>
            <a:endParaRPr lang="ru-RU" sz="1000" dirty="0" smtClean="0"/>
          </a:p>
          <a:p>
            <a:pPr lvl="0">
              <a:buFontTx/>
              <a:buNone/>
            </a:pPr>
            <a:r>
              <a:rPr lang="ru-RU" sz="1000" b="1" dirty="0" smtClean="0"/>
              <a:t>Диаграммы, таблицы и графики</a:t>
            </a:r>
          </a:p>
          <a:p>
            <a:pPr lvl="0"/>
            <a:r>
              <a:rPr lang="ru-RU" sz="10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0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smtClean="0">
                <a:solidFill>
                  <a:prstClr val="black"/>
                </a:solidFill>
              </a:rPr>
              <a:pPr/>
              <a:t>3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Чему посвящен этот</a:t>
            </a:r>
            <a:r>
              <a:rPr lang="ru-RU" baseline="0" dirty="0" smtClean="0"/>
              <a:t> проект?</a:t>
            </a:r>
          </a:p>
          <a:p>
            <a:r>
              <a:rPr lang="ru-RU" dirty="0" smtClean="0"/>
              <a:t>Определите</a:t>
            </a:r>
            <a:r>
              <a:rPr lang="ru-RU" baseline="0" dirty="0" smtClean="0"/>
              <a:t> цель проекта</a:t>
            </a:r>
          </a:p>
          <a:p>
            <a:pPr lvl="1"/>
            <a:r>
              <a:rPr lang="ru-RU" dirty="0" smtClean="0"/>
              <a:t>Похож ли он на прошлые проекты или ставит новые задачи?</a:t>
            </a:r>
          </a:p>
          <a:p>
            <a:r>
              <a:rPr lang="ru-RU" baseline="0" dirty="0" smtClean="0"/>
              <a:t>Определите область проекта</a:t>
            </a:r>
          </a:p>
          <a:p>
            <a:pPr lvl="1"/>
            <a:r>
              <a:rPr lang="ru-RU" baseline="0" dirty="0" smtClean="0"/>
              <a:t>Является ли проект независимым или имеет связь с другими проектами?</a:t>
            </a:r>
          </a:p>
          <a:p>
            <a:pPr lvl="0"/>
            <a:endParaRPr lang="ru-RU" baseline="0" dirty="0" smtClean="0"/>
          </a:p>
          <a:p>
            <a:pPr lvl="0"/>
            <a:r>
              <a:rPr lang="ru-RU" baseline="0" dirty="0" smtClean="0"/>
              <a:t>* Обратите внимание: этот слайд не является необходимым для еженедельных собраний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smtClean="0">
                <a:solidFill>
                  <a:prstClr val="black"/>
                </a:solidFill>
              </a:rPr>
              <a:pPr/>
              <a:t>4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Чему посвящен этот</a:t>
            </a:r>
            <a:r>
              <a:rPr lang="ru-RU" baseline="0" dirty="0" smtClean="0"/>
              <a:t> проект?</a:t>
            </a:r>
          </a:p>
          <a:p>
            <a:r>
              <a:rPr lang="ru-RU" dirty="0" smtClean="0"/>
              <a:t>Определите</a:t>
            </a:r>
            <a:r>
              <a:rPr lang="ru-RU" baseline="0" dirty="0" smtClean="0"/>
              <a:t> цель проекта</a:t>
            </a:r>
          </a:p>
          <a:p>
            <a:pPr lvl="1"/>
            <a:r>
              <a:rPr lang="ru-RU" dirty="0" smtClean="0"/>
              <a:t>Похож ли он на прошлые проекты или ставит новые задачи?</a:t>
            </a:r>
          </a:p>
          <a:p>
            <a:r>
              <a:rPr lang="ru-RU" baseline="0" dirty="0" smtClean="0"/>
              <a:t>Определите область проекта</a:t>
            </a:r>
          </a:p>
          <a:p>
            <a:pPr lvl="1"/>
            <a:r>
              <a:rPr lang="ru-RU" baseline="0" dirty="0" smtClean="0"/>
              <a:t>Является ли проект независимым или имеет связь с другими проектами?</a:t>
            </a:r>
          </a:p>
          <a:p>
            <a:pPr lvl="0"/>
            <a:endParaRPr lang="ru-RU" baseline="0" dirty="0" smtClean="0"/>
          </a:p>
          <a:p>
            <a:pPr lvl="0"/>
            <a:r>
              <a:rPr lang="ru-RU" baseline="0" dirty="0" smtClean="0"/>
              <a:t>* Обратите внимание: этот слайд не является необходимым для еженедельных собраний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smtClean="0">
                <a:solidFill>
                  <a:prstClr val="black"/>
                </a:solidFill>
              </a:rPr>
              <a:pPr/>
              <a:t>5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Чему посвящен этот</a:t>
            </a:r>
            <a:r>
              <a:rPr lang="ru-RU" baseline="0" dirty="0" smtClean="0"/>
              <a:t> проект?</a:t>
            </a:r>
          </a:p>
          <a:p>
            <a:r>
              <a:rPr lang="ru-RU" dirty="0" smtClean="0"/>
              <a:t>Определите</a:t>
            </a:r>
            <a:r>
              <a:rPr lang="ru-RU" baseline="0" dirty="0" smtClean="0"/>
              <a:t> цель проекта</a:t>
            </a:r>
          </a:p>
          <a:p>
            <a:pPr lvl="1"/>
            <a:r>
              <a:rPr lang="ru-RU" dirty="0" smtClean="0"/>
              <a:t>Похож ли он на прошлые проекты или ставит новые задачи?</a:t>
            </a:r>
          </a:p>
          <a:p>
            <a:r>
              <a:rPr lang="ru-RU" baseline="0" dirty="0" smtClean="0"/>
              <a:t>Определите область проекта</a:t>
            </a:r>
          </a:p>
          <a:p>
            <a:pPr lvl="1"/>
            <a:r>
              <a:rPr lang="ru-RU" baseline="0" dirty="0" smtClean="0"/>
              <a:t>Является ли проект независимым или имеет связь с другими проектами?</a:t>
            </a:r>
          </a:p>
          <a:p>
            <a:pPr lvl="0"/>
            <a:endParaRPr lang="ru-RU" baseline="0" dirty="0" smtClean="0"/>
          </a:p>
          <a:p>
            <a:pPr lvl="0"/>
            <a:r>
              <a:rPr lang="ru-RU" baseline="0" dirty="0" smtClean="0"/>
              <a:t>* Обратите внимание: этот слайд не является необходимым для еженедельных собраний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smtClean="0">
                <a:solidFill>
                  <a:prstClr val="black"/>
                </a:solidFill>
              </a:rPr>
              <a:pPr/>
              <a:t>6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Чему посвящен этот</a:t>
            </a:r>
            <a:r>
              <a:rPr lang="ru-RU" baseline="0" dirty="0" smtClean="0"/>
              <a:t> проект?</a:t>
            </a:r>
          </a:p>
          <a:p>
            <a:r>
              <a:rPr lang="ru-RU" dirty="0" smtClean="0"/>
              <a:t>Определите</a:t>
            </a:r>
            <a:r>
              <a:rPr lang="ru-RU" baseline="0" dirty="0" smtClean="0"/>
              <a:t> цель проекта</a:t>
            </a:r>
          </a:p>
          <a:p>
            <a:pPr lvl="1"/>
            <a:r>
              <a:rPr lang="ru-RU" dirty="0" smtClean="0"/>
              <a:t>Похож ли он на прошлые проекты или ставит новые задачи?</a:t>
            </a:r>
          </a:p>
          <a:p>
            <a:r>
              <a:rPr lang="ru-RU" baseline="0" dirty="0" smtClean="0"/>
              <a:t>Определите область проекта</a:t>
            </a:r>
          </a:p>
          <a:p>
            <a:pPr lvl="1"/>
            <a:r>
              <a:rPr lang="ru-RU" baseline="0" dirty="0" smtClean="0"/>
              <a:t>Является ли проект независимым или имеет связь с другими проектами?</a:t>
            </a:r>
          </a:p>
          <a:p>
            <a:pPr lvl="0"/>
            <a:endParaRPr lang="ru-RU" baseline="0" dirty="0" smtClean="0"/>
          </a:p>
          <a:p>
            <a:pPr lvl="0"/>
            <a:r>
              <a:rPr lang="ru-RU" baseline="0" dirty="0" smtClean="0"/>
              <a:t>* Обратите внимание: этот слайд не является необходимым для еженедельных собраний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smtClean="0">
                <a:solidFill>
                  <a:prstClr val="black"/>
                </a:solidFill>
              </a:rPr>
              <a:pPr/>
              <a:t>7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Чему посвящен этот</a:t>
            </a:r>
            <a:r>
              <a:rPr lang="ru-RU" baseline="0" dirty="0" smtClean="0"/>
              <a:t> проект?</a:t>
            </a:r>
          </a:p>
          <a:p>
            <a:r>
              <a:rPr lang="ru-RU" dirty="0" smtClean="0"/>
              <a:t>Определите</a:t>
            </a:r>
            <a:r>
              <a:rPr lang="ru-RU" baseline="0" dirty="0" smtClean="0"/>
              <a:t> цель проекта</a:t>
            </a:r>
          </a:p>
          <a:p>
            <a:pPr lvl="1"/>
            <a:r>
              <a:rPr lang="ru-RU" dirty="0" smtClean="0"/>
              <a:t>Похож ли он на прошлые проекты или ставит новые задачи?</a:t>
            </a:r>
          </a:p>
          <a:p>
            <a:r>
              <a:rPr lang="ru-RU" baseline="0" dirty="0" smtClean="0"/>
              <a:t>Определите область проекта</a:t>
            </a:r>
          </a:p>
          <a:p>
            <a:pPr lvl="1"/>
            <a:r>
              <a:rPr lang="ru-RU" baseline="0" dirty="0" smtClean="0"/>
              <a:t>Является ли проект независимым или имеет связь с другими проектами?</a:t>
            </a:r>
          </a:p>
          <a:p>
            <a:pPr lvl="0"/>
            <a:endParaRPr lang="ru-RU" baseline="0" dirty="0" smtClean="0"/>
          </a:p>
          <a:p>
            <a:pPr lvl="0"/>
            <a:r>
              <a:rPr lang="ru-RU" baseline="0" dirty="0" smtClean="0"/>
              <a:t>* Обратите внимание: этот слайд не является необходимым для еженедельных собраний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smtClean="0">
                <a:solidFill>
                  <a:prstClr val="black"/>
                </a:solidFill>
              </a:rPr>
              <a:pPr/>
              <a:t>8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851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000" y="0"/>
            <a:ext cx="540000" cy="540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lIns="0" tIns="0" rIns="0" bIns="0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C49B74-5DB2-4B03-B1D2-7F6A3C51C3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000" y="0"/>
            <a:ext cx="540000" cy="540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lIns="0" tIns="0" rIns="0" bIns="0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C49B74-5DB2-4B03-B1D2-7F6A3C51C3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28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6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" y="-35514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000" y="0"/>
            <a:ext cx="540000" cy="540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lIns="0" tIns="0" rIns="0" bIns="0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C49B74-5DB2-4B03-B1D2-7F6A3C51C3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5" r:id="rId3"/>
    <p:sldLayoutId id="2147483654" r:id="rId4"/>
  </p:sldLayoutIdLst>
  <p:timing>
    <p:tnLst>
      <p:par>
        <p:cTn id="1" dur="indefinite" restart="never" nodeType="tmRoot"/>
      </p:par>
    </p:tnLst>
  </p:timing>
  <p:hf hdr="0" ft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393"/>
            <a:ext cx="9144000" cy="559921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8604000" y="0"/>
            <a:ext cx="540000" cy="540000"/>
          </a:xfrm>
          <a:prstGeom prst="rect">
            <a:avLst/>
          </a:prstGeom>
        </p:spPr>
        <p:txBody>
          <a:bodyPr/>
          <a:lstStyle/>
          <a:p>
            <a:fld id="{515FC477-0A05-4F3E-8EE9-E015C9089D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999"/>
            <a:ext cx="9123514" cy="574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219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260648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Рост взаимной торговли ЕАЭС</a:t>
            </a:r>
            <a:endParaRPr lang="ru-RU" sz="3200" b="1" dirty="0" smtClean="0">
              <a:latin typeface="Arial" panose="020B0604020202020204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409352"/>
              </p:ext>
            </p:extLst>
          </p:nvPr>
        </p:nvGraphicFramePr>
        <p:xfrm>
          <a:off x="971600" y="3140968"/>
          <a:ext cx="720080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589086"/>
              </p:ext>
            </p:extLst>
          </p:nvPr>
        </p:nvGraphicFramePr>
        <p:xfrm>
          <a:off x="457200" y="1556792"/>
          <a:ext cx="8229600" cy="1121664"/>
        </p:xfrm>
        <a:graphic>
          <a:graphicData uri="http://schemas.openxmlformats.org/drawingml/2006/table">
            <a:tbl>
              <a:tblPr firstRow="1" firstCol="1" bandRow="1"/>
              <a:tblGrid>
                <a:gridCol w="2743200"/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Объем в </a:t>
                      </a: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млн 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Процент к предыдущему году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36 510,5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57 448,3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157,3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04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04448" y="428"/>
            <a:ext cx="539552" cy="548252"/>
          </a:xfr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100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Способность к выживанию России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341" y="1556792"/>
            <a:ext cx="6675319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58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512" y="188640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Способность к выживанию США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34" y="1556792"/>
            <a:ext cx="7373333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8604448" y="428"/>
            <a:ext cx="539552" cy="54825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lIns="0" tIns="0" rIns="0" bIns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4C49B74-5DB2-4B03-B1D2-7F6A3C51C318}" type="slidenum">
              <a:rPr lang="ru-RU" smtClean="0"/>
              <a:pPr algn="r"/>
              <a:t>101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38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512" y="18864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Сравнительные характеристики потенциалов способности к </a:t>
            </a:r>
            <a:r>
              <a:rPr lang="ru-RU" sz="2400" b="1" dirty="0" smtClean="0"/>
              <a:t>выживанию</a:t>
            </a:r>
            <a:r>
              <a:rPr lang="en-US" sz="2400" b="1" dirty="0" smtClean="0"/>
              <a:t> </a:t>
            </a:r>
            <a:r>
              <a:rPr lang="ru-RU" sz="2400" b="1" dirty="0" smtClean="0"/>
              <a:t>России </a:t>
            </a:r>
            <a:r>
              <a:rPr lang="ru-RU" sz="2400" b="1" dirty="0"/>
              <a:t>и США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95" y="1556792"/>
            <a:ext cx="7262609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8604448" y="428"/>
            <a:ext cx="539552" cy="54825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lIns="0" tIns="0" rIns="0" bIns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4C49B74-5DB2-4B03-B1D2-7F6A3C51C318}" type="slidenum">
              <a:rPr lang="ru-RU" smtClean="0"/>
              <a:pPr algn="r"/>
              <a:t>102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3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560"/>
          <a:stretch/>
        </p:blipFill>
        <p:spPr bwMode="auto">
          <a:xfrm>
            <a:off x="395536" y="-5072"/>
            <a:ext cx="8365480" cy="617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3"/>
          <p:cNvSpPr txBox="1">
            <a:spLocks/>
          </p:cNvSpPr>
          <p:nvPr/>
        </p:nvSpPr>
        <p:spPr>
          <a:xfrm>
            <a:off x="8604448" y="428"/>
            <a:ext cx="539552" cy="54825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lIns="0" tIns="0" rIns="0" bIns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4C49B74-5DB2-4B03-B1D2-7F6A3C51C318}" type="slidenum">
              <a:rPr lang="ru-RU" smtClean="0"/>
              <a:pPr algn="r"/>
              <a:t>103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45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7970" y="13995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+mj-lt"/>
              </a:rPr>
              <a:t>Этапы устранения барьеров (300-71)</a:t>
            </a:r>
            <a:endParaRPr lang="ru-RU" b="1" dirty="0" smtClean="0"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965043"/>
              </p:ext>
            </p:extLst>
          </p:nvPr>
        </p:nvGraphicFramePr>
        <p:xfrm>
          <a:off x="142841" y="1421511"/>
          <a:ext cx="8858314" cy="5407141"/>
        </p:xfrm>
        <a:graphic>
          <a:graphicData uri="http://schemas.openxmlformats.org/drawingml/2006/table">
            <a:tbl>
              <a:tblPr/>
              <a:tblGrid>
                <a:gridCol w="785821"/>
                <a:gridCol w="8072493"/>
              </a:tblGrid>
              <a:tr h="1912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Мероприятия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Разработка таможенного кодекса ЕАЭС;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Утверждение программы электроэнергетического рынка ЕАЭС (до 1-го июля);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Разработка Основных направлений промышленного сотрудничества в рамках ЕАЭС;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Снижение объема государственной поддержки сельского хозяйства республики Беларусь до 12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%.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Принятие таможенного кодекса ЕАЭС;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Создание общего рынка лекарственных средств и медицинских изделий ЕАЭС;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Утверждение (1-го июля) программы формирования общего электроэнергетического рынка ЕАЭС, начало выполнения программы;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Снижение объема государственной поддержки сельского хозяйства республики Беларусь до 10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%.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8604000" y="0"/>
            <a:ext cx="540000" cy="540000"/>
          </a:xfrm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1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1" y="1428736"/>
          <a:ext cx="8858314" cy="5286412"/>
        </p:xfrm>
        <a:graphic>
          <a:graphicData uri="http://schemas.openxmlformats.org/drawingml/2006/table">
            <a:tbl>
              <a:tblPr/>
              <a:tblGrid>
                <a:gridCol w="785821"/>
                <a:gridCol w="8072493"/>
              </a:tblGrid>
              <a:tr h="2378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Выполнение программы общего электроэнергетического рынка ЕАЭС;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Утверждение программы формирования общего рынка газа ЕАЭС;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Утверждение программы формирования общих рынков нефти и нефтепродуктов ЕАЭС.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Завершение выполнения мероприятий программы общего электроэнергетического рынка ЕАЭС (1-го июля);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Выполнение мероприятий программы формирования общего рынка газа ЕАЭС;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Выполнение мероприятий программы формирования общих рынков нефти и нефтепродуктов ЕАЭС.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7970" y="13995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+mj-lt"/>
              </a:rPr>
              <a:t>Этапы устранения барьеров (300-71)</a:t>
            </a:r>
          </a:p>
          <a:p>
            <a:pPr algn="ctr"/>
            <a:r>
              <a:rPr lang="ru-RU" sz="2400" b="1" dirty="0" smtClean="0">
                <a:latin typeface="+mj-lt"/>
              </a:rPr>
              <a:t>(продолжение)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8604000" y="0"/>
            <a:ext cx="540000" cy="540000"/>
          </a:xfrm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87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70" y="13995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+mj-lt"/>
              </a:rPr>
              <a:t>Этапы устранения барьеров (300-71)</a:t>
            </a:r>
          </a:p>
          <a:p>
            <a:pPr algn="ctr"/>
            <a:r>
              <a:rPr lang="ru-RU" sz="2400" b="1" dirty="0" smtClean="0">
                <a:latin typeface="+mj-lt"/>
              </a:rPr>
              <a:t>(продолжение)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500173"/>
          <a:ext cx="8858312" cy="5214975"/>
        </p:xfrm>
        <a:graphic>
          <a:graphicData uri="http://schemas.openxmlformats.org/drawingml/2006/table">
            <a:tbl>
              <a:tblPr/>
              <a:tblGrid>
                <a:gridCol w="1214446"/>
                <a:gridCol w="7643866"/>
              </a:tblGrid>
              <a:tr h="1390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2019-2023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Завершение выполнения мероприятий программы формирования общих рынков нефти и нефтепродуктов ЕАЭС.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2019-2024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Завершение выполнения мероприятий программы формирования общего рынка газа ЕАЭС.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2015-2025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Работа по гармонизации законодательства в сфере финансового рынка;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Создание финансового рынка ЕАЭС и наднационального органа по его регулированию в городе Алматы.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8604000" y="0"/>
            <a:ext cx="540000" cy="540000"/>
          </a:xfrm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2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ru-RU" b="1" smtClean="0"/>
              <a:t>Органы ЕАЭС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60432" y="188641"/>
            <a:ext cx="550404" cy="432048"/>
          </a:xfrm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14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988840"/>
            <a:ext cx="396044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Высший Евразийский Экономический Совет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573016"/>
            <a:ext cx="396044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Межправительственный Совет ЕАЭС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157192"/>
            <a:ext cx="396044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Евразийская Экономическая комиссия (Москва)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1988840"/>
            <a:ext cx="266429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Суд ЕАЭС</a:t>
            </a:r>
            <a:br>
              <a:rPr lang="ru-RU" sz="2400" dirty="0" smtClean="0"/>
            </a:br>
            <a:r>
              <a:rPr lang="ru-RU" sz="2400" dirty="0" smtClean="0"/>
              <a:t>(Минск)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3573016"/>
            <a:ext cx="2664296" cy="1368152"/>
          </a:xfrm>
          <a:prstGeom prst="rect">
            <a:avLst/>
          </a:prstGeom>
          <a:solidFill>
            <a:srgbClr val="B9CD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Финансовый центр ЕАЭС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(Астана)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808693" y="4797152"/>
            <a:ext cx="990110" cy="43204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808693" y="3140968"/>
            <a:ext cx="990110" cy="504056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8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954992"/>
              </p:ext>
            </p:extLst>
          </p:nvPr>
        </p:nvGraphicFramePr>
        <p:xfrm>
          <a:off x="179512" y="2060848"/>
          <a:ext cx="4608512" cy="1950720"/>
        </p:xfrm>
        <a:graphic>
          <a:graphicData uri="http://schemas.openxmlformats.org/drawingml/2006/table">
            <a:tbl>
              <a:tblPr firstRow="1" firstCol="1" bandRow="1"/>
              <a:tblGrid>
                <a:gridCol w="2487075"/>
                <a:gridCol w="1179733"/>
                <a:gridCol w="941704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Участники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евразийской интеграции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ВВП на душу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Место в мире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Российская Федерация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25 208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Республика Казахстан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23 214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Республика Беларусь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17 620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Республика Армения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7 776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108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Киргизская Республика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3 213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141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314320"/>
              </p:ext>
            </p:extLst>
          </p:nvPr>
        </p:nvGraphicFramePr>
        <p:xfrm>
          <a:off x="179512" y="4293096"/>
          <a:ext cx="4608512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2487076"/>
                <a:gridCol w="1179733"/>
                <a:gridCol w="94170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Участники ассоциации с Европейским союзом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ВВП на душу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</a:rPr>
                        <a:t>Место в мире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Украина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8 790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105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Грузия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7 160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Молдавия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4 671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2100" y="44624"/>
            <a:ext cx="90864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ВВП НА ДУШУ НАСЕЛЕНИЯ (ППС)</a:t>
            </a:r>
            <a:endParaRPr lang="ru-RU" dirty="0"/>
          </a:p>
          <a:p>
            <a:pPr algn="ctr"/>
            <a:r>
              <a:rPr lang="ru-RU" b="1" dirty="0"/>
              <a:t>ГОСУДАРСТВ – УЧАСТНИКОВ ЕАЭС И ЧЛЕНОВ АССОЦИАЦИИ </a:t>
            </a:r>
            <a:endParaRPr lang="ru-RU" b="1" dirty="0" smtClean="0"/>
          </a:p>
          <a:p>
            <a:pPr algn="ctr"/>
            <a:r>
              <a:rPr lang="ru-RU" b="1" dirty="0" smtClean="0"/>
              <a:t>С </a:t>
            </a:r>
            <a:r>
              <a:rPr lang="ru-RU" b="1" dirty="0"/>
              <a:t>ЕВРОПЕЙСКИМ СОЮЗОМ </a:t>
            </a:r>
            <a:endParaRPr lang="ru-RU" dirty="0"/>
          </a:p>
          <a:p>
            <a:pPr algn="ctr"/>
            <a:r>
              <a:rPr lang="ru-RU" b="1" dirty="0"/>
              <a:t>2014 ГОД </a:t>
            </a:r>
            <a:endParaRPr lang="ru-RU" dirty="0"/>
          </a:p>
          <a:p>
            <a:pPr algn="ctr"/>
            <a:r>
              <a:rPr lang="ru-RU" b="1" dirty="0"/>
              <a:t>(в долларах по данным Всемирного Банка)</a:t>
            </a:r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906454"/>
              </p:ext>
            </p:extLst>
          </p:nvPr>
        </p:nvGraphicFramePr>
        <p:xfrm>
          <a:off x="4932040" y="1772816"/>
          <a:ext cx="392392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275063"/>
              </p:ext>
            </p:extLst>
          </p:nvPr>
        </p:nvGraphicFramePr>
        <p:xfrm>
          <a:off x="5000628" y="4149080"/>
          <a:ext cx="3786214" cy="2351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D4C49B74-5DB2-4B03-B1D2-7F6A3C51C318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76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100" y="44624"/>
            <a:ext cx="90864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ВВП НА ДУШУ НАСЕЛЕНИЯ (ППС)</a:t>
            </a:r>
            <a:endParaRPr lang="ru-RU" dirty="0"/>
          </a:p>
          <a:p>
            <a:pPr algn="ctr"/>
            <a:r>
              <a:rPr lang="ru-RU" b="1" dirty="0"/>
              <a:t>ГОСУДАРСТВ – УЧАСТНИКОВ ЕАЭС И ЧЛЕНОВ АССОЦИАЦИИ </a:t>
            </a:r>
            <a:endParaRPr lang="ru-RU" b="1" dirty="0" smtClean="0"/>
          </a:p>
          <a:p>
            <a:pPr algn="ctr"/>
            <a:r>
              <a:rPr lang="ru-RU" b="1" dirty="0" smtClean="0"/>
              <a:t>С </a:t>
            </a:r>
            <a:r>
              <a:rPr lang="ru-RU" b="1" dirty="0"/>
              <a:t>ЕВРОПЕЙСКИМ СОЮЗОМ </a:t>
            </a:r>
            <a:endParaRPr lang="ru-RU" dirty="0"/>
          </a:p>
          <a:p>
            <a:pPr algn="ctr"/>
            <a:r>
              <a:rPr lang="ru-RU" b="1" dirty="0"/>
              <a:t>2014 ГОД </a:t>
            </a:r>
            <a:endParaRPr lang="ru-RU" dirty="0"/>
          </a:p>
          <a:p>
            <a:pPr algn="ctr"/>
            <a:r>
              <a:rPr lang="ru-RU" b="1" dirty="0"/>
              <a:t>(в долларах по данным Всемирного Банка)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040036"/>
              </p:ext>
            </p:extLst>
          </p:nvPr>
        </p:nvGraphicFramePr>
        <p:xfrm>
          <a:off x="179512" y="1412776"/>
          <a:ext cx="871296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8604000" y="0"/>
            <a:ext cx="540000" cy="540000"/>
          </a:xfrm>
          <a:prstGeom prst="rect">
            <a:avLst/>
          </a:prstGeom>
        </p:spPr>
        <p:txBody>
          <a:bodyPr/>
          <a:lstStyle/>
          <a:p>
            <a:fld id="{D4C49B74-5DB2-4B03-B1D2-7F6A3C51C31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5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100" y="44624"/>
            <a:ext cx="90864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ВВП НА ДУШУ НАСЕЛЕНИЯ (ППС)</a:t>
            </a:r>
            <a:endParaRPr lang="ru-RU" dirty="0"/>
          </a:p>
          <a:p>
            <a:pPr algn="ctr"/>
            <a:r>
              <a:rPr lang="ru-RU" b="1" dirty="0"/>
              <a:t>ГОСУДАРСТВ – УЧАСТНИКОВ ЕАЭС И ЧЛЕНОВ АССОЦИАЦИИ </a:t>
            </a:r>
            <a:endParaRPr lang="ru-RU" b="1" dirty="0" smtClean="0"/>
          </a:p>
          <a:p>
            <a:pPr algn="ctr"/>
            <a:r>
              <a:rPr lang="ru-RU" b="1" dirty="0" smtClean="0"/>
              <a:t>С </a:t>
            </a:r>
            <a:r>
              <a:rPr lang="ru-RU" b="1" dirty="0"/>
              <a:t>ЕВРОПЕЙСКИМ СОЮЗОМ </a:t>
            </a:r>
            <a:endParaRPr lang="ru-RU" dirty="0"/>
          </a:p>
          <a:p>
            <a:pPr algn="ctr"/>
            <a:r>
              <a:rPr lang="ru-RU" b="1" dirty="0"/>
              <a:t>2014 ГОД </a:t>
            </a:r>
            <a:endParaRPr lang="ru-RU" dirty="0"/>
          </a:p>
          <a:p>
            <a:pPr algn="ctr"/>
            <a:r>
              <a:rPr lang="ru-RU" b="1" dirty="0"/>
              <a:t>(в долларах по данным Всемирного Банка)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54584"/>
              </p:ext>
            </p:extLst>
          </p:nvPr>
        </p:nvGraphicFramePr>
        <p:xfrm>
          <a:off x="251520" y="1700808"/>
          <a:ext cx="8640960" cy="1066800"/>
        </p:xfrm>
        <a:graphic>
          <a:graphicData uri="http://schemas.openxmlformats.org/drawingml/2006/table">
            <a:tbl>
              <a:tblPr firstRow="1" firstCol="1" bandRow="1"/>
              <a:tblGrid>
                <a:gridCol w="4663267"/>
                <a:gridCol w="2212000"/>
                <a:gridCol w="176569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Неприсоединившиеся члены СНГ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ВВП на душу населения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Место в мире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Азербайджанская Республика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17 143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Туркменистан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13 554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Узбекистан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5 168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Таджикистан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2 512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988138"/>
              </p:ext>
            </p:extLst>
          </p:nvPr>
        </p:nvGraphicFramePr>
        <p:xfrm>
          <a:off x="251520" y="3140968"/>
          <a:ext cx="8640960" cy="2987040"/>
        </p:xfrm>
        <a:graphic>
          <a:graphicData uri="http://schemas.openxmlformats.org/drawingml/2006/table">
            <a:tbl>
              <a:tblPr firstRow="1" firstCol="1" bandRow="1"/>
              <a:tblGrid>
                <a:gridCol w="4663267"/>
                <a:gridCol w="2212000"/>
                <a:gridCol w="176569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Другие страны мира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ВВП на душу населения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Место в мире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США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53 042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***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Германия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43 882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Франция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37 325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Польша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23 690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Венгрия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23 334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Латвия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22 569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Хорватия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21 351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Румыния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18 974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Болгария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15 732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***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КНР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11 907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5 418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8604000" y="0"/>
            <a:ext cx="540000" cy="540000"/>
          </a:xfrm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51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18</a:t>
            </a:fld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Основной принцип ЕАЭС </a:t>
            </a:r>
            <a:r>
              <a:rPr lang="ru-RU" dirty="0" smtClean="0"/>
              <a:t>– равенство </a:t>
            </a:r>
            <a:r>
              <a:rPr lang="ru-RU" dirty="0"/>
              <a:t>прав </a:t>
            </a:r>
            <a:r>
              <a:rPr lang="ru-RU" dirty="0" smtClean="0"/>
              <a:t>каждого участника.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Конечная цель</a:t>
            </a:r>
            <a:r>
              <a:rPr lang="ru-RU" dirty="0"/>
              <a:t> </a:t>
            </a:r>
            <a:r>
              <a:rPr lang="ru-RU" dirty="0" smtClean="0"/>
              <a:t>ЕАЭС – обеспечение полной, без </a:t>
            </a:r>
            <a:r>
              <a:rPr lang="ru-RU" dirty="0"/>
              <a:t>каких-либо </a:t>
            </a:r>
            <a:r>
              <a:rPr lang="ru-RU" dirty="0" smtClean="0"/>
              <a:t>изъятий, </a:t>
            </a:r>
            <a:r>
              <a:rPr lang="ru-RU" b="1" dirty="0" smtClean="0"/>
              <a:t>свободы </a:t>
            </a:r>
            <a:r>
              <a:rPr lang="ru-RU" b="1" dirty="0"/>
              <a:t>движения товаров, услуг, капиталов и рабочей силы</a:t>
            </a:r>
            <a:r>
              <a:rPr lang="ru-RU" dirty="0"/>
              <a:t> на </a:t>
            </a:r>
            <a:r>
              <a:rPr lang="ru-RU" dirty="0" smtClean="0"/>
              <a:t>пространстве ЕАЭС (на момент подписания договора об ЕАЭС сохранялось 229 барьеров).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358775"/>
            <a:ext cx="8229600" cy="6223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Основной принцип и конечная цель ЕАЭС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4082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19</a:t>
            </a:fld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457200" y="1828800"/>
            <a:ext cx="8435280" cy="4297363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Основной принцип ассоциации с ЕС </a:t>
            </a:r>
            <a:r>
              <a:rPr lang="ru-RU" dirty="0" smtClean="0"/>
              <a:t>– доминирование ЕС по отношению к членам ассоциации – государствам СНГ.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Конечная цель</a:t>
            </a:r>
            <a:r>
              <a:rPr lang="ru-RU" dirty="0"/>
              <a:t> </a:t>
            </a:r>
            <a:r>
              <a:rPr lang="ru-RU" b="1" dirty="0"/>
              <a:t>ассоциации с ЕС </a:t>
            </a:r>
            <a:r>
              <a:rPr lang="ru-RU" dirty="0" smtClean="0"/>
              <a:t>– </a:t>
            </a:r>
            <a:r>
              <a:rPr lang="ru-RU" dirty="0"/>
              <a:t>приведение законодательства стран </a:t>
            </a:r>
            <a:r>
              <a:rPr lang="ru-RU" dirty="0" err="1"/>
              <a:t>СНГв</a:t>
            </a:r>
            <a:r>
              <a:rPr lang="ru-RU" dirty="0"/>
              <a:t> соответствие с </a:t>
            </a:r>
            <a:r>
              <a:rPr lang="ru-RU" dirty="0" smtClean="0"/>
              <a:t>законодательством ЕС в целях возможного вступления в ЕС в будущем.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90998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Основной принцип и конечная цель ассоциации стран СНГ с ЕС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4609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07479" cy="6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8604000" y="0"/>
            <a:ext cx="540000" cy="540000"/>
          </a:xfrm>
        </p:spPr>
        <p:txBody>
          <a:bodyPr/>
          <a:lstStyle/>
          <a:p>
            <a:fld id="{515FC477-0A05-4F3E-8EE9-E015C9089D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8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6353" y="367789"/>
            <a:ext cx="9086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Последствия ассоциации с ЕС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393790"/>
              </p:ext>
            </p:extLst>
          </p:nvPr>
        </p:nvGraphicFramePr>
        <p:xfrm>
          <a:off x="136809" y="1484784"/>
          <a:ext cx="8856984" cy="5256585"/>
        </p:xfrm>
        <a:graphic>
          <a:graphicData uri="http://schemas.openxmlformats.org/drawingml/2006/table">
            <a:tbl>
              <a:tblPr firstRow="1" firstCol="1" bandRow="1"/>
              <a:tblGrid>
                <a:gridCol w="3096344"/>
                <a:gridCol w="5760640"/>
              </a:tblGrid>
              <a:tr h="422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обязательства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последствия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90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 Свободная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экономическая зона с ЕС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режим наибольшего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благоприятствия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 Российской Федерацией (введение таможенных пошлин, квот и ограничений), односторонний доступ товаров из стран, имеющих зону свободной торговли с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ЕС,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сокращение инвестиций из ЕС.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92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2) Переход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европейские технические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регламенты и фитосанитарные нормы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уничтожение отечественной индустрии, потеря рынка Российской Федерации, невозможность производственной кооперации с её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предприятиями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09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3) Создание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Совета с ЕС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потеря суверенитета во внешней экономической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деятельности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92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4) Переход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европейские стандарты в области миграции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возможность безвизового туристического режима в течение трех месяцев в ЕС, усиление миграционного контроля со стороны Российской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Федерации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04000" y="0"/>
            <a:ext cx="540000" cy="540000"/>
          </a:xfrm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6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mlima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463"/>
            <a:ext cx="9144000" cy="52990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04000" y="0"/>
            <a:ext cx="540000" cy="540000"/>
          </a:xfrm>
        </p:spPr>
        <p:txBody>
          <a:bodyPr/>
          <a:lstStyle/>
          <a:p>
            <a:fld id="{D4C49B74-5DB2-4B03-B1D2-7F6A3C51C31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75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mlimage(1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04000" y="0"/>
            <a:ext cx="540000" cy="540000"/>
          </a:xfrm>
        </p:spPr>
        <p:txBody>
          <a:bodyPr/>
          <a:lstStyle/>
          <a:p>
            <a:fld id="{D4C49B74-5DB2-4B03-B1D2-7F6A3C51C31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mlimage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C49B74-5DB2-4B03-B1D2-7F6A3C51C31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1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mlimage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C49B74-5DB2-4B03-B1D2-7F6A3C51C31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1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mlimage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C49B74-5DB2-4B03-B1D2-7F6A3C51C31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7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mlimage(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C49B74-5DB2-4B03-B1D2-7F6A3C51C31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94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mlimage(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04000" y="0"/>
            <a:ext cx="540000" cy="540000"/>
          </a:xfrm>
        </p:spPr>
        <p:txBody>
          <a:bodyPr/>
          <a:lstStyle/>
          <a:p>
            <a:fld id="{D4C49B74-5DB2-4B03-B1D2-7F6A3C51C318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mlimage(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C49B74-5DB2-4B03-B1D2-7F6A3C51C318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3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mlimage(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C49B74-5DB2-4B03-B1D2-7F6A3C51C318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52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8604000" y="0"/>
            <a:ext cx="540000" cy="540000"/>
          </a:xfrm>
          <a:prstGeom prst="rect">
            <a:avLst/>
          </a:prstGeom>
        </p:spPr>
        <p:txBody>
          <a:bodyPr/>
          <a:lstStyle/>
          <a:p>
            <a:fld id="{515FC477-0A05-4F3E-8EE9-E015C9089D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54" y="836712"/>
            <a:ext cx="8398691" cy="51845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334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100" y="44624"/>
            <a:ext cx="9086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Внешний торговый оборот Украины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(2013-201</a:t>
            </a:r>
            <a:r>
              <a:rPr lang="en-US" sz="3600" b="1" dirty="0" smtClean="0"/>
              <a:t>5</a:t>
            </a:r>
            <a:r>
              <a:rPr lang="ru-RU" sz="3600" b="1" dirty="0" smtClean="0"/>
              <a:t> годы) </a:t>
            </a:r>
            <a:r>
              <a:rPr lang="ru-RU" sz="3600" b="1" dirty="0"/>
              <a:t>с ЕС и СНГ</a:t>
            </a:r>
            <a:endParaRPr lang="ru-RU" sz="36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907692"/>
              </p:ext>
            </p:extLst>
          </p:nvPr>
        </p:nvGraphicFramePr>
        <p:xfrm>
          <a:off x="251522" y="1557265"/>
          <a:ext cx="8640956" cy="4398303"/>
        </p:xfrm>
        <a:graphic>
          <a:graphicData uri="http://schemas.openxmlformats.org/drawingml/2006/table">
            <a:tbl>
              <a:tblPr firstRow="1" firstCol="1" bandRow="1"/>
              <a:tblGrid>
                <a:gridCol w="1872206"/>
                <a:gridCol w="1128125"/>
                <a:gridCol w="1128125"/>
                <a:gridCol w="1128125"/>
                <a:gridCol w="1128125"/>
                <a:gridCol w="1128125"/>
                <a:gridCol w="1128125"/>
              </a:tblGrid>
              <a:tr h="111471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страна</a:t>
                      </a: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 </a:t>
                      </a:r>
                      <a:r>
                        <a:rPr lang="ru-RU" sz="3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ВТО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3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млрд </a:t>
                      </a:r>
                      <a:r>
                        <a:rPr lang="en-US" sz="3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</a:t>
                      </a:r>
                      <a:r>
                        <a:rPr lang="ru-RU" sz="3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сальдо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1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2015*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2014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2015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51</a:t>
                      </a: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-10,8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-4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-2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СНГ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57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13,4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-1,5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-2,3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-1,8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04000" y="0"/>
            <a:ext cx="540000" cy="540000"/>
          </a:xfrm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30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6093296"/>
            <a:ext cx="1936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</a:t>
            </a:r>
            <a:r>
              <a:rPr lang="ru-RU" dirty="0"/>
              <a:t>я</a:t>
            </a:r>
            <a:r>
              <a:rPr lang="ru-RU" dirty="0" smtClean="0"/>
              <a:t>нварь-октябрь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5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116632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Особенности Евразийской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экономической </a:t>
            </a:r>
            <a:r>
              <a:rPr lang="ru-RU" sz="2800" b="1" dirty="0"/>
              <a:t>интеграции</a:t>
            </a:r>
            <a:endParaRPr lang="ru-RU" sz="2800" b="1" dirty="0" smtClean="0"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443840"/>
            <a:ext cx="89289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ru-RU" sz="2400" b="1" dirty="0" smtClean="0">
                <a:latin typeface="Calibri" panose="020F0502020204030204" pitchFamily="34" charset="0"/>
              </a:rPr>
              <a:t>Принципиально </a:t>
            </a:r>
            <a:r>
              <a:rPr lang="ru-RU" sz="2400" b="1" dirty="0">
                <a:latin typeface="Calibri" panose="020F0502020204030204" pitchFamily="34" charset="0"/>
              </a:rPr>
              <a:t>разная экономическая структура участников (интегрируются государства, обладающие богатыми природными ресурсами и не обладающими таковыми, отсюда разное соотношение обрабатывающей промышленности и сырьевых отраслей).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ru-RU" sz="2400" b="1" dirty="0" smtClean="0">
                <a:latin typeface="Calibri" panose="020F0502020204030204" pitchFamily="34" charset="0"/>
              </a:rPr>
              <a:t>Разный </a:t>
            </a:r>
            <a:r>
              <a:rPr lang="ru-RU" sz="2400" b="1" dirty="0">
                <a:latin typeface="Calibri" panose="020F0502020204030204" pitchFamily="34" charset="0"/>
              </a:rPr>
              <a:t>уровень социально-экономического и политического развития.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ru-RU" sz="2400" b="1" dirty="0" smtClean="0">
                <a:latin typeface="Calibri" panose="020F0502020204030204" pitchFamily="34" charset="0"/>
              </a:rPr>
              <a:t>Участие </a:t>
            </a:r>
            <a:r>
              <a:rPr lang="ru-RU" sz="2400" b="1" dirty="0">
                <a:latin typeface="Calibri" panose="020F0502020204030204" pitchFamily="34" charset="0"/>
              </a:rPr>
              <a:t>в других интеграционных объединениях (ВТО, Восточное партнерство, АТЭС).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ru-RU" sz="2400" b="1" dirty="0" smtClean="0">
                <a:latin typeface="Calibri" panose="020F0502020204030204" pitchFamily="34" charset="0"/>
              </a:rPr>
              <a:t>Высокий </a:t>
            </a:r>
            <a:r>
              <a:rPr lang="ru-RU" sz="2400" b="1" dirty="0">
                <a:latin typeface="Calibri" panose="020F0502020204030204" pitchFamily="34" charset="0"/>
              </a:rPr>
              <a:t>уровень внешнего государственного долга у ряда стран</a:t>
            </a:r>
            <a:r>
              <a:rPr lang="ru-RU" sz="2400" b="1" dirty="0" smtClean="0">
                <a:latin typeface="Calibri" panose="020F0502020204030204" pitchFamily="34" charset="0"/>
              </a:rPr>
              <a:t>.</a:t>
            </a:r>
            <a:endParaRPr lang="ru-RU" sz="2400" b="1" dirty="0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04000" y="0"/>
            <a:ext cx="540000" cy="540000"/>
          </a:xfr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1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32</a:t>
            </a:fld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endParaRPr lang="ru-RU" b="1" dirty="0" smtClean="0"/>
          </a:p>
          <a:p>
            <a:endParaRPr lang="ru-RU" b="1" dirty="0"/>
          </a:p>
          <a:p>
            <a:pPr>
              <a:spcAft>
                <a:spcPts val="1200"/>
              </a:spcAft>
            </a:pPr>
            <a:r>
              <a:rPr lang="ru-RU" sz="2400" dirty="0"/>
              <a:t>Республика Армения – 1,11%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/>
              <a:t>было 1,13 %, отдали 0,02 </a:t>
            </a:r>
            <a:r>
              <a:rPr lang="ru-RU" sz="2400" dirty="0" smtClean="0"/>
              <a:t>%)</a:t>
            </a:r>
            <a:endParaRPr lang="ru-RU" sz="2400" dirty="0"/>
          </a:p>
          <a:p>
            <a:pPr>
              <a:spcAft>
                <a:spcPts val="1200"/>
              </a:spcAft>
            </a:pPr>
            <a:r>
              <a:rPr lang="ru-RU" sz="2400" dirty="0"/>
              <a:t>Республика Беларусь – 4,56%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/>
              <a:t>было 4,65 %, отдали 0,09 </a:t>
            </a:r>
            <a:r>
              <a:rPr lang="ru-RU" sz="2400" dirty="0" smtClean="0"/>
              <a:t>%)</a:t>
            </a:r>
            <a:endParaRPr lang="ru-RU" sz="2400" dirty="0"/>
          </a:p>
          <a:p>
            <a:pPr>
              <a:spcAft>
                <a:spcPts val="1200"/>
              </a:spcAft>
            </a:pPr>
            <a:r>
              <a:rPr lang="ru-RU" sz="2400" dirty="0"/>
              <a:t>Республика Казахстан – 7,11%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/>
              <a:t>было 7,25 %, отдали 0,14 </a:t>
            </a:r>
            <a:r>
              <a:rPr lang="ru-RU" sz="2400" dirty="0" smtClean="0"/>
              <a:t>%)</a:t>
            </a:r>
            <a:endParaRPr lang="ru-RU" sz="2400" dirty="0"/>
          </a:p>
          <a:p>
            <a:pPr>
              <a:spcAft>
                <a:spcPts val="1200"/>
              </a:spcAft>
            </a:pPr>
            <a:r>
              <a:rPr lang="ru-RU" sz="2400" b="1" dirty="0" err="1"/>
              <a:t>Кыргызская</a:t>
            </a:r>
            <a:r>
              <a:rPr lang="ru-RU" sz="2400" b="1" dirty="0"/>
              <a:t> Республика</a:t>
            </a:r>
            <a:r>
              <a:rPr lang="ru-RU" sz="2400" dirty="0"/>
              <a:t> – </a:t>
            </a:r>
            <a:r>
              <a:rPr lang="ru-RU" sz="2400" b="1" dirty="0"/>
              <a:t>1,9</a:t>
            </a:r>
            <a:r>
              <a:rPr lang="ru-RU" sz="2400" b="1" dirty="0" smtClean="0"/>
              <a:t>%</a:t>
            </a:r>
            <a:endParaRPr lang="ru-RU" sz="2400" dirty="0"/>
          </a:p>
          <a:p>
            <a:pPr>
              <a:spcAft>
                <a:spcPts val="1200"/>
              </a:spcAft>
            </a:pPr>
            <a:r>
              <a:rPr lang="ru-RU" sz="2400" dirty="0"/>
              <a:t>Российская Федерация – 85,32%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/>
              <a:t>было 86,97 %,</a:t>
            </a:r>
            <a:r>
              <a:rPr lang="ru-RU" sz="2400" b="1" dirty="0"/>
              <a:t> </a:t>
            </a:r>
            <a:r>
              <a:rPr lang="ru-RU" sz="2400" dirty="0"/>
              <a:t>отдали 1,65 %)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358775"/>
            <a:ext cx="8229600" cy="6223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Нормативы таможенных пошлин в ЕАЭС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174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260648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Направления углубления промышленного </a:t>
            </a:r>
            <a:br>
              <a:rPr lang="ru-RU" sz="3200" b="1" dirty="0" smtClean="0"/>
            </a:br>
            <a:r>
              <a:rPr lang="ru-RU" sz="3200" b="1" dirty="0" smtClean="0"/>
              <a:t>сотрудничества в ЕАЭС</a:t>
            </a:r>
            <a:endParaRPr lang="ru-RU" sz="3200" b="1" dirty="0" smtClean="0">
              <a:latin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33</a:t>
            </a:fld>
            <a:endParaRPr lang="ru-RU"/>
          </a:p>
        </p:txBody>
      </p:sp>
      <p:sp>
        <p:nvSpPr>
          <p:cNvPr id="7" name="Текст 1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492625"/>
          </a:xfrm>
        </p:spPr>
        <p:txBody>
          <a:bodyPr>
            <a:normAutofit fontScale="92500" lnSpcReduction="20000"/>
          </a:bodyPr>
          <a:lstStyle/>
          <a:p>
            <a:endParaRPr lang="ru-RU" b="1" dirty="0" smtClean="0"/>
          </a:p>
          <a:p>
            <a:endParaRPr lang="ru-RU" b="1" dirty="0"/>
          </a:p>
          <a:p>
            <a:pPr algn="ctr">
              <a:spcAft>
                <a:spcPts val="1200"/>
              </a:spcAft>
            </a:pPr>
            <a:r>
              <a:rPr lang="ru-RU" b="1" dirty="0" smtClean="0"/>
              <a:t>Увеличение кол-ва совместных предприятий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(5 800 российско-казахстанских, 5000 российско-белорусских, ряд  белорусско-казахстанских предприятий (по выпуску тракторов в Семипалатинске, комбайнов в Кустанае и т.п.);</a:t>
            </a:r>
          </a:p>
          <a:p>
            <a:pPr>
              <a:spcAft>
                <a:spcPts val="1200"/>
              </a:spcAft>
            </a:pPr>
            <a:r>
              <a:rPr lang="ru-RU" b="1" dirty="0" smtClean="0"/>
              <a:t>Создание новых отраслей промышленности</a:t>
            </a:r>
            <a:r>
              <a:rPr lang="ru-RU" dirty="0" smtClean="0"/>
              <a:t> (к </a:t>
            </a:r>
            <a:r>
              <a:rPr lang="ru-RU" dirty="0" smtClean="0"/>
              <a:t>20</a:t>
            </a:r>
            <a:r>
              <a:rPr lang="en-US" dirty="0" smtClean="0"/>
              <a:t>2</a:t>
            </a:r>
            <a:r>
              <a:rPr lang="ru-RU" dirty="0" smtClean="0"/>
              <a:t>2 </a:t>
            </a:r>
            <a:r>
              <a:rPr lang="ru-RU" dirty="0" smtClean="0"/>
              <a:t>году в Казахстане будет выпускаться 200 000 автомобилей);</a:t>
            </a:r>
          </a:p>
          <a:p>
            <a:pPr>
              <a:spcAft>
                <a:spcPts val="1200"/>
              </a:spcAft>
            </a:pPr>
            <a:r>
              <a:rPr lang="ru-RU" b="1" dirty="0" smtClean="0"/>
              <a:t>Приток взаимных прямых инвестиций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(общий объём 3 млрд </a:t>
            </a:r>
            <a:r>
              <a:rPr lang="en-US" dirty="0" smtClean="0"/>
              <a:t>$ - </a:t>
            </a:r>
            <a:r>
              <a:rPr lang="ru-RU" dirty="0" smtClean="0"/>
              <a:t>рост на </a:t>
            </a:r>
            <a:r>
              <a:rPr lang="en-US" dirty="0" smtClean="0"/>
              <a:t>33% </a:t>
            </a:r>
            <a:r>
              <a:rPr lang="ru-RU" dirty="0" smtClean="0"/>
              <a:t>за 4 года).</a:t>
            </a:r>
          </a:p>
        </p:txBody>
      </p:sp>
    </p:spTree>
    <p:extLst>
      <p:ext uri="{BB962C8B-B14F-4D97-AF65-F5344CB8AC3E}">
        <p14:creationId xmlns:p14="http://schemas.microsoft.com/office/powerpoint/2010/main" val="213226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34</a:t>
            </a:fld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457200" y="476250"/>
            <a:ext cx="8229600" cy="649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НАКОПЛЕННЫЕ ПИИ В </a:t>
            </a:r>
            <a:r>
              <a:rPr lang="ru-RU" b="1" dirty="0" err="1" smtClean="0"/>
              <a:t>ЕАЭС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652169"/>
              </p:ext>
            </p:extLst>
          </p:nvPr>
        </p:nvGraphicFramePr>
        <p:xfrm>
          <a:off x="467544" y="1412776"/>
          <a:ext cx="8208912" cy="4536504"/>
        </p:xfrm>
        <a:graphic>
          <a:graphicData uri="http://schemas.openxmlformats.org/drawingml/2006/table">
            <a:tbl>
              <a:tblPr firstRow="1" firstCol="1" bandRow="1"/>
              <a:tblGrid>
                <a:gridCol w="1858620"/>
                <a:gridCol w="2323278"/>
                <a:gridCol w="2090950"/>
                <a:gridCol w="1936064"/>
              </a:tblGrid>
              <a:tr h="56706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Страна-реципиент ПИИ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Накопленный ПИИ стран-инвесторов. 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млрд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7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Россия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Казахстан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Беларусь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0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Армения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2,20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0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Беларусь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7,90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0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Казахстан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9,27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0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Кыргызстан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0,64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0,50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0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Россия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2,96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0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20,01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3,49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0,44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3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35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358775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Потенциал сопряжения </a:t>
            </a:r>
            <a:r>
              <a:rPr lang="ru-RU" b="1" dirty="0" err="1"/>
              <a:t>ЕАЭС</a:t>
            </a:r>
            <a:r>
              <a:rPr lang="ru-RU" b="1" dirty="0"/>
              <a:t> и </a:t>
            </a:r>
            <a:r>
              <a:rPr lang="ru-RU" b="1" dirty="0" err="1"/>
              <a:t>ЭПШП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41756" t="31841" r="42675" b="7220"/>
          <a:stretch/>
        </p:blipFill>
        <p:spPr bwMode="auto">
          <a:xfrm rot="5400000">
            <a:off x="1835697" y="-495435"/>
            <a:ext cx="5472606" cy="85689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046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36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0" y="740000"/>
            <a:ext cx="9060760" cy="537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6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116632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Договор о Евразийском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экономическом </a:t>
            </a:r>
            <a:r>
              <a:rPr lang="ru-RU" sz="3600" b="1" dirty="0"/>
              <a:t>союзе</a:t>
            </a:r>
            <a:endParaRPr lang="ru-RU" sz="3600" b="1" dirty="0" smtClean="0"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492896"/>
            <a:ext cx="89289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400" b="1" dirty="0"/>
              <a:t>Часть 1. Учреждение Евразийского экономического союза.</a:t>
            </a:r>
          </a:p>
          <a:p>
            <a:pPr>
              <a:spcAft>
                <a:spcPts val="2400"/>
              </a:spcAft>
            </a:pPr>
            <a:r>
              <a:rPr lang="ru-RU" sz="2400" b="1" dirty="0"/>
              <a:t>Часть 2. Таможенный союз.</a:t>
            </a:r>
          </a:p>
          <a:p>
            <a:pPr>
              <a:spcAft>
                <a:spcPts val="2400"/>
              </a:spcAft>
            </a:pPr>
            <a:r>
              <a:rPr lang="ru-RU" sz="2400" b="1" dirty="0"/>
              <a:t>Часть 3. Единое экономическое пространство.</a:t>
            </a:r>
          </a:p>
          <a:p>
            <a:pPr>
              <a:spcAft>
                <a:spcPts val="2400"/>
              </a:spcAft>
            </a:pPr>
            <a:r>
              <a:rPr lang="ru-RU" sz="2400" b="1" dirty="0"/>
              <a:t>Часть 4. Переходные и заключительные положения.</a:t>
            </a:r>
          </a:p>
          <a:p>
            <a:pPr>
              <a:spcAft>
                <a:spcPts val="2400"/>
              </a:spcAft>
            </a:pPr>
            <a:r>
              <a:rPr lang="ru-RU" sz="2400" b="1" dirty="0" smtClean="0"/>
              <a:t>Приложения.</a:t>
            </a:r>
            <a:endParaRPr lang="ru-RU" sz="2400" b="1" dirty="0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04000" y="0"/>
            <a:ext cx="540000" cy="540000"/>
          </a:xfrm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65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116632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Учреждение Евразийского экономического союза</a:t>
            </a:r>
            <a:endParaRPr lang="ru-RU" sz="3600" b="1" dirty="0" smtClean="0"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348880"/>
            <a:ext cx="892899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ru-RU" sz="2400" b="1" dirty="0" smtClean="0"/>
              <a:t>Общие положения.</a:t>
            </a:r>
            <a:endParaRPr lang="ru-RU" sz="2400" b="1" dirty="0"/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ru-RU" sz="2400" b="1" dirty="0" smtClean="0"/>
              <a:t>Основные принципы, цели, компетенция и право союза.</a:t>
            </a:r>
            <a:endParaRPr lang="ru-RU" sz="2400" b="1" dirty="0"/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ru-RU" sz="2400" b="1" dirty="0" smtClean="0"/>
              <a:t>Органы союза.</a:t>
            </a:r>
            <a:endParaRPr lang="ru-RU" sz="2400" b="1" dirty="0"/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ru-RU" sz="2400" b="1" dirty="0" smtClean="0"/>
              <a:t>Бюджет союза.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04000" y="0"/>
            <a:ext cx="540000" cy="540000"/>
          </a:xfrm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116632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Таможенный союз</a:t>
            </a:r>
            <a:endParaRPr lang="ru-RU" sz="3600" b="1" dirty="0" smtClean="0"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835" y="1456521"/>
            <a:ext cx="892899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ru-RU" sz="2400" b="1" dirty="0" smtClean="0"/>
              <a:t>Информационное взаимодействие и статистика.</a:t>
            </a:r>
            <a:endParaRPr lang="ru-RU" sz="2400" b="1" dirty="0"/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ru-RU" sz="2400" b="1" dirty="0" smtClean="0"/>
              <a:t>Функционирование таможенного союза.</a:t>
            </a:r>
            <a:endParaRPr lang="ru-RU" sz="2400" b="1" dirty="0"/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ru-RU" sz="2400" b="1" dirty="0" smtClean="0"/>
              <a:t>Регулирование обращения лекарственных средств и медицинских изделий.</a:t>
            </a:r>
            <a:endParaRPr lang="ru-RU" sz="2400" b="1" dirty="0"/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ru-RU" sz="2400" b="1" dirty="0" smtClean="0"/>
              <a:t>Таможенное регулирование.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ru-RU" sz="2400" b="1" dirty="0" smtClean="0"/>
              <a:t>Внешнеторговая политика.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ru-RU" sz="2400" b="1" dirty="0" smtClean="0"/>
              <a:t>Техническое регулирование.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ru-RU" sz="2400" b="1" dirty="0" smtClean="0"/>
              <a:t>Санитарные, ветеринарно-санитарные и карантинные фитосанитарные меры.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ru-RU" sz="2400" b="1" dirty="0" smtClean="0"/>
              <a:t>Защита прав потребителей.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04000" y="0"/>
            <a:ext cx="540000" cy="540000"/>
          </a:xfrm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04000" y="0"/>
            <a:ext cx="540000" cy="540000"/>
          </a:xfrm>
        </p:spPr>
        <p:txBody>
          <a:bodyPr/>
          <a:lstStyle/>
          <a:p>
            <a:fld id="{515FC477-0A05-4F3E-8EE9-E015C9089D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71500"/>
            <a:ext cx="8858250" cy="785813"/>
          </a:xfrm>
        </p:spPr>
        <p:txBody>
          <a:bodyPr>
            <a:normAutofit/>
          </a:bodyPr>
          <a:lstStyle/>
          <a:p>
            <a:pPr algn="ctr"/>
            <a:r>
              <a:rPr b="1" smtClean="0"/>
              <a:t>Этапы развития СНГ</a:t>
            </a:r>
            <a:endParaRPr b="1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98475" y="1828800"/>
            <a:ext cx="8147050" cy="4695825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b="1" dirty="0" smtClean="0"/>
              <a:t>I </a:t>
            </a:r>
            <a:r>
              <a:rPr b="1" dirty="0" smtClean="0"/>
              <a:t> Декабрь 1991 г. – 2000 </a:t>
            </a:r>
            <a:r>
              <a:rPr b="1" dirty="0" err="1" smtClean="0"/>
              <a:t>г.Трансформационный</a:t>
            </a:r>
            <a:r>
              <a:rPr b="1" dirty="0" smtClean="0"/>
              <a:t> (переходный) этап</a:t>
            </a:r>
            <a:r>
              <a:rPr dirty="0" smtClean="0"/>
              <a:t>;</a:t>
            </a:r>
            <a:endParaRPr lang="en-US" dirty="0" smtClean="0"/>
          </a:p>
          <a:p>
            <a:pPr lvl="0">
              <a:lnSpc>
                <a:spcPct val="100000"/>
              </a:lnSpc>
              <a:spcAft>
                <a:spcPts val="1200"/>
              </a:spcAft>
              <a:buNone/>
            </a:pPr>
            <a:endParaRPr dirty="0" smtClean="0"/>
          </a:p>
          <a:p>
            <a:pPr algn="just">
              <a:buNone/>
            </a:pPr>
            <a:r>
              <a:rPr sz="2400" dirty="0" smtClean="0"/>
              <a:t>- цивилизованный развод постсоветских республик;</a:t>
            </a:r>
          </a:p>
          <a:p>
            <a:pPr algn="just">
              <a:buNone/>
            </a:pPr>
            <a:r>
              <a:rPr sz="2400" dirty="0" smtClean="0"/>
              <a:t>- становление государственности;</a:t>
            </a:r>
          </a:p>
          <a:p>
            <a:pPr algn="just">
              <a:buNone/>
            </a:pPr>
            <a:r>
              <a:rPr sz="2400" dirty="0" smtClean="0"/>
              <a:t>- проведение радикальных реформ;</a:t>
            </a:r>
          </a:p>
          <a:p>
            <a:pPr algn="just">
              <a:buNone/>
            </a:pPr>
            <a:r>
              <a:rPr sz="2400" dirty="0" smtClean="0"/>
              <a:t>- сохранение в основном общего рынка товаров (</a:t>
            </a:r>
            <a:r>
              <a:rPr lang="ru-RU" sz="2400" dirty="0"/>
              <a:t>в том числе и на </a:t>
            </a:r>
            <a:r>
              <a:rPr lang="ru-RU" sz="2400" dirty="0" smtClean="0"/>
              <a:t>энергоносители)</a:t>
            </a:r>
            <a:r>
              <a:rPr sz="2400" dirty="0" smtClean="0"/>
              <a:t> и труда;</a:t>
            </a:r>
          </a:p>
          <a:p>
            <a:pPr algn="just">
              <a:buNone/>
            </a:pPr>
            <a:r>
              <a:rPr sz="2400" dirty="0" smtClean="0"/>
              <a:t>- падение объёмов ВВП до 40%.</a:t>
            </a:r>
          </a:p>
          <a:p>
            <a:pPr algn="just">
              <a:buFontTx/>
              <a:buChar char="-"/>
            </a:pPr>
            <a:endParaRPr sz="2400" dirty="0" smtClean="0"/>
          </a:p>
          <a:p>
            <a:pPr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23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116632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+mj-lt"/>
              </a:rPr>
              <a:t>Единое экономическое пространство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628800"/>
            <a:ext cx="8784976" cy="504753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457200" indent="-457200">
              <a:spcAft>
                <a:spcPts val="900"/>
              </a:spcAft>
              <a:buFont typeface="+mj-lt"/>
              <a:buAutoNum type="arabicPeriod"/>
            </a:pPr>
            <a:r>
              <a:rPr lang="ru-RU" sz="2200" b="1" dirty="0" smtClean="0"/>
              <a:t>Макроэкономическая политика.</a:t>
            </a:r>
          </a:p>
          <a:p>
            <a:pPr marL="457200" indent="-457200">
              <a:spcAft>
                <a:spcPts val="900"/>
              </a:spcAft>
              <a:buFont typeface="+mj-lt"/>
              <a:buAutoNum type="arabicPeriod"/>
            </a:pPr>
            <a:r>
              <a:rPr lang="ru-RU" sz="2200" b="1" dirty="0" smtClean="0"/>
              <a:t>Валютная политика.</a:t>
            </a:r>
          </a:p>
          <a:p>
            <a:pPr marL="457200" indent="-457200">
              <a:spcAft>
                <a:spcPts val="900"/>
              </a:spcAft>
              <a:buFont typeface="+mj-lt"/>
              <a:buAutoNum type="arabicPeriod"/>
            </a:pPr>
            <a:r>
              <a:rPr lang="ru-RU" sz="2200" b="1" dirty="0" smtClean="0"/>
              <a:t>Торговля </a:t>
            </a:r>
            <a:r>
              <a:rPr lang="en-US" sz="2200" b="1" dirty="0" smtClean="0"/>
              <a:t> </a:t>
            </a:r>
            <a:r>
              <a:rPr lang="ru-RU" sz="2200" b="1" dirty="0" smtClean="0"/>
              <a:t>услугами,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ru-RU" sz="2200" b="1" dirty="0" smtClean="0"/>
              <a:t> учреждение, деятельность и осуществление инвестиций.</a:t>
            </a:r>
          </a:p>
          <a:p>
            <a:pPr marL="457200" indent="-457200">
              <a:spcAft>
                <a:spcPts val="900"/>
              </a:spcAft>
              <a:buFont typeface="+mj-lt"/>
              <a:buAutoNum type="arabicPeriod"/>
            </a:pPr>
            <a:r>
              <a:rPr lang="ru-RU" sz="2200" b="1" dirty="0" smtClean="0"/>
              <a:t>Регулирование финансовых рынков.</a:t>
            </a:r>
          </a:p>
          <a:p>
            <a:pPr marL="457200" indent="-457200">
              <a:spcAft>
                <a:spcPts val="900"/>
              </a:spcAft>
              <a:buFont typeface="+mj-lt"/>
              <a:buAutoNum type="arabicPeriod"/>
            </a:pPr>
            <a:r>
              <a:rPr lang="ru-RU" sz="2200" b="1" dirty="0" smtClean="0"/>
              <a:t>Налоги и налогообложение.</a:t>
            </a:r>
          </a:p>
          <a:p>
            <a:pPr marL="457200" indent="-457200">
              <a:spcAft>
                <a:spcPts val="900"/>
              </a:spcAft>
              <a:buFont typeface="+mj-lt"/>
              <a:buAutoNum type="arabicPeriod"/>
            </a:pPr>
            <a:r>
              <a:rPr lang="ru-RU" sz="2200" b="1" dirty="0" smtClean="0"/>
              <a:t>Общие принципы и правила конкуренции.</a:t>
            </a:r>
          </a:p>
          <a:p>
            <a:pPr marL="457200" indent="-457200">
              <a:spcAft>
                <a:spcPts val="900"/>
              </a:spcAft>
              <a:buFont typeface="+mj-lt"/>
              <a:buAutoNum type="arabicPeriod"/>
            </a:pPr>
            <a:r>
              <a:rPr lang="ru-RU" sz="2200" b="1" dirty="0" smtClean="0"/>
              <a:t>Естественные монополии.</a:t>
            </a:r>
          </a:p>
          <a:p>
            <a:pPr marL="457200" indent="-457200">
              <a:spcAft>
                <a:spcPts val="900"/>
              </a:spcAft>
              <a:buFont typeface="+mj-lt"/>
              <a:buAutoNum type="arabicPeriod"/>
            </a:pPr>
            <a:r>
              <a:rPr lang="ru-RU" sz="2200" b="1" dirty="0" smtClean="0"/>
              <a:t>Энергетика.</a:t>
            </a:r>
          </a:p>
          <a:p>
            <a:pPr marL="457200" indent="-457200">
              <a:spcAft>
                <a:spcPts val="900"/>
              </a:spcAft>
              <a:buFont typeface="+mj-lt"/>
              <a:buAutoNum type="arabicPeriod"/>
            </a:pPr>
            <a:r>
              <a:rPr lang="ru-RU" sz="2200" b="1" dirty="0" smtClean="0"/>
              <a:t>Транспорт.</a:t>
            </a:r>
          </a:p>
          <a:p>
            <a:pPr marL="457200" indent="-457200">
              <a:spcAft>
                <a:spcPts val="900"/>
              </a:spcAft>
              <a:buFont typeface="+mj-lt"/>
              <a:buAutoNum type="arabicPeriod"/>
            </a:pPr>
            <a:r>
              <a:rPr lang="ru-RU" sz="2200" b="1" dirty="0" smtClean="0"/>
              <a:t>Государственные (муниципальные) закупки.</a:t>
            </a:r>
          </a:p>
          <a:p>
            <a:pPr marL="457200" indent="-457200">
              <a:spcAft>
                <a:spcPts val="900"/>
              </a:spcAft>
              <a:buFont typeface="+mj-lt"/>
              <a:buAutoNum type="arabicPeriod"/>
            </a:pPr>
            <a:r>
              <a:rPr lang="ru-RU" sz="2200" b="1" dirty="0" smtClean="0"/>
              <a:t>Интеллектуальная собственность.</a:t>
            </a:r>
          </a:p>
          <a:p>
            <a:pPr marL="457200" indent="-457200">
              <a:spcAft>
                <a:spcPts val="900"/>
              </a:spcAft>
              <a:buFont typeface="+mj-lt"/>
              <a:buAutoNum type="arabicPeriod"/>
            </a:pPr>
            <a:r>
              <a:rPr lang="ru-RU" sz="2200" b="1" dirty="0" smtClean="0"/>
              <a:t>Промышленность.</a:t>
            </a:r>
          </a:p>
          <a:p>
            <a:pPr marL="457200" indent="-457200">
              <a:spcAft>
                <a:spcPts val="900"/>
              </a:spcAft>
              <a:buFont typeface="+mj-lt"/>
              <a:buAutoNum type="arabicPeriod"/>
            </a:pPr>
            <a:r>
              <a:rPr lang="ru-RU" sz="2200" b="1" dirty="0" smtClean="0"/>
              <a:t>Агропромышленный комплекс.</a:t>
            </a:r>
          </a:p>
          <a:p>
            <a:pPr marL="457200" indent="-457200">
              <a:spcAft>
                <a:spcPts val="900"/>
              </a:spcAft>
              <a:buFont typeface="+mj-lt"/>
              <a:buAutoNum type="arabicPeriod"/>
            </a:pPr>
            <a:r>
              <a:rPr lang="ru-RU" sz="2200" b="1" dirty="0" smtClean="0"/>
              <a:t>Трудовая миграция.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ru-RU" sz="2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8604000" y="0"/>
            <a:ext cx="540000" cy="540000"/>
          </a:xfrm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39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116632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+mj-lt"/>
              </a:rPr>
              <a:t>Переходные и заключительные положения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852936"/>
            <a:ext cx="89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ru-RU" sz="3200" b="1" dirty="0" smtClean="0"/>
              <a:t>Переходные положения.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endParaRPr lang="ru-RU" sz="3200" b="1" dirty="0" smtClean="0"/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ru-RU" sz="3200" b="1" dirty="0" smtClean="0"/>
              <a:t>Заключительные положения.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04000" y="0"/>
            <a:ext cx="540000" cy="540000"/>
          </a:xfrm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116632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+mj-lt"/>
              </a:rPr>
              <a:t>Приложение №1 к Договору</a:t>
            </a:r>
            <a:br>
              <a:rPr lang="ru-RU" sz="36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Положение о Евразийской экономической комиссии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563307"/>
            <a:ext cx="8928992" cy="27546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ru-RU" sz="3200" b="1" dirty="0" smtClean="0"/>
              <a:t>Общие положения;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ru-RU" sz="3200" b="1" dirty="0" smtClean="0"/>
              <a:t>Совет Комиссии;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ru-RU" sz="3200" b="1" dirty="0" smtClean="0"/>
              <a:t>Коллегия Комиссии;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ru-RU" sz="3200" b="1" dirty="0" smtClean="0"/>
              <a:t>Департаменты комиссии.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04000" y="0"/>
            <a:ext cx="540000" cy="540000"/>
          </a:xfrm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116632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+mj-lt"/>
              </a:rPr>
              <a:t>Приложение №2 к Договору</a:t>
            </a:r>
            <a:br>
              <a:rPr lang="ru-RU" sz="36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Статус Суда Евразийского экономического союза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72816"/>
            <a:ext cx="8928992" cy="466281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ru-RU" sz="2400" b="1" dirty="0" smtClean="0"/>
              <a:t>Общие положения;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ru-RU" sz="2400" b="1" dirty="0" smtClean="0"/>
              <a:t>Состав Суда;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ru-RU" sz="2400" b="1" dirty="0" smtClean="0"/>
              <a:t>Аппарат Суда;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ru-RU" sz="2400" b="1" dirty="0" smtClean="0"/>
              <a:t>Компетенция Суда;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ru-RU" sz="2400" b="1" dirty="0" smtClean="0"/>
              <a:t>Судопроизводство;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ru-RU" sz="2400" b="1" dirty="0" smtClean="0"/>
              <a:t>Специализированные группы;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ru-RU" sz="2400" b="1" dirty="0" smtClean="0"/>
              <a:t>Акты Суда;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ru-RU" sz="2400" b="1" dirty="0" smtClean="0"/>
              <a:t>Заключительные положения.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04000" y="0"/>
            <a:ext cx="540000" cy="540000"/>
          </a:xfrm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2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116632"/>
            <a:ext cx="89289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Сфера деятельности Евразийской экономической комиссии</a:t>
            </a:r>
          </a:p>
          <a:p>
            <a:pPr algn="ctr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Комиссия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осуществляет свою деятельность в пределах полномочий, предусмотренных Договором и международными договорами в рамках Союза, в следующих сферах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961456"/>
            <a:ext cx="8928992" cy="4896544"/>
          </a:xfrm>
          <a:prstGeom prst="rect">
            <a:avLst/>
          </a:prstGeom>
        </p:spPr>
        <p:txBody>
          <a:bodyPr wrap="square" numCol="2" anchor="ctr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таможенно-тарифное и нетарифное регулирование;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таможенное регулирование;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техническое регулирование;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санитарные, ветеринарно-санитарные и карантинные фитосанитарные меры;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зачисление и распределение ввозных таможенных пошлин;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установление торговых режимов в отношении третьих сторон;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статистика внешней и взаимной торговли;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макроэкономическая политика;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конкурентная политика;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промышленные и сельскохозяйственные субсидии;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энергетическая политика;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естественные монополии;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государственные и (или) муниципальные закупки;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взаимная торговля услугами и инвестиции;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 и перевозки;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валютная политика;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интеллектуальная собственность;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трудовая миграция;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финансовые рынки (банковская сфера, сфера страхования, валютный рынок, рынок ценных бумаг);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иные сферы, определенные Договором и международными договорами в рамках Союза.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04000" y="0"/>
            <a:ext cx="540000" cy="540000"/>
          </a:xfrm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30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4665"/>
            <a:ext cx="892899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+mj-lt"/>
              </a:rPr>
              <a:t>Компетенция суда</a:t>
            </a:r>
          </a:p>
          <a:p>
            <a:pPr algn="just"/>
            <a:r>
              <a:rPr lang="ru-RU" sz="2000" dirty="0"/>
              <a:t>Суд рассматривает споры, возникающие по вопросам реализации Договора, международных договоров в рамках Союза и (или) решений органов Союза</a:t>
            </a:r>
            <a:r>
              <a:rPr lang="ru-RU" sz="2000" dirty="0" smtClean="0"/>
              <a:t>:</a:t>
            </a:r>
            <a:endParaRPr lang="ru-RU" sz="2400" b="1" dirty="0" smtClean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484784"/>
            <a:ext cx="8928992" cy="46705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indent="-457200" algn="just">
              <a:spcAft>
                <a:spcPts val="900"/>
              </a:spcAft>
              <a:buFont typeface="+mj-lt"/>
              <a:buAutoNum type="arabicParenR"/>
            </a:pPr>
            <a:r>
              <a:rPr lang="ru-RU" sz="2000" b="1" dirty="0" smtClean="0"/>
              <a:t>По заявлению государства-члена</a:t>
            </a:r>
            <a:r>
              <a:rPr lang="ru-RU" sz="2000" dirty="0" smtClean="0"/>
              <a:t>:</a:t>
            </a:r>
          </a:p>
          <a:p>
            <a:pPr indent="457200" algn="just">
              <a:spcAft>
                <a:spcPts val="900"/>
              </a:spcAft>
            </a:pPr>
            <a:r>
              <a:rPr lang="ru-RU" sz="2000" dirty="0" smtClean="0"/>
              <a:t>о соответствии международного договора в рамках Союза или его отдельных положений Договору;</a:t>
            </a:r>
          </a:p>
          <a:p>
            <a:pPr indent="457200" algn="just">
              <a:spcAft>
                <a:spcPts val="900"/>
              </a:spcAft>
            </a:pPr>
            <a:r>
              <a:rPr lang="ru-RU" sz="2000" dirty="0" smtClean="0"/>
              <a:t>о соблюдении другим государством-членом (другими государствами-членами) Договора, международных договоров в рамках Союза и (или) решений органов союза, а также отдельных положений указанных международных договоров и (или) решений;</a:t>
            </a:r>
          </a:p>
          <a:p>
            <a:pPr indent="457200" algn="just">
              <a:spcAft>
                <a:spcPts val="900"/>
              </a:spcAft>
            </a:pPr>
            <a:r>
              <a:rPr lang="ru-RU" sz="2000" dirty="0" smtClean="0"/>
              <a:t>о соответствии решения Комиссии или его отдельных положений указанных международных договоров и (или) решений;</a:t>
            </a:r>
          </a:p>
          <a:p>
            <a:pPr indent="457200" algn="just">
              <a:spcAft>
                <a:spcPts val="900"/>
              </a:spcAft>
            </a:pPr>
            <a:r>
              <a:rPr lang="ru-RU" sz="2000" dirty="0" smtClean="0"/>
              <a:t>о соответствии решения Комиссии или его отдельных положений Договору, международным договорам в рамках Союза и (или) решениям органов Союза;</a:t>
            </a:r>
          </a:p>
          <a:p>
            <a:pPr indent="457200" algn="just">
              <a:spcAft>
                <a:spcPts val="900"/>
              </a:spcAft>
            </a:pPr>
            <a:r>
              <a:rPr lang="ru-RU" sz="2000" dirty="0" smtClean="0"/>
              <a:t>об оспаривании действия (бездействия) Комиссии;</a:t>
            </a:r>
            <a:endParaRPr lang="ru-RU" sz="24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04000" y="0"/>
            <a:ext cx="540000" cy="540000"/>
          </a:xfrm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8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7970" y="13995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+mj-lt"/>
              </a:rPr>
              <a:t>Компетенция суда</a:t>
            </a:r>
          </a:p>
          <a:p>
            <a:pPr algn="ctr"/>
            <a:r>
              <a:rPr lang="ru-RU" b="1" dirty="0" smtClean="0">
                <a:latin typeface="+mj-lt"/>
              </a:rPr>
              <a:t>(продолжение)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80728"/>
            <a:ext cx="8928992" cy="570156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indent="-457200" algn="just">
              <a:spcAft>
                <a:spcPts val="900"/>
              </a:spcAft>
              <a:buFont typeface="+mj-lt"/>
              <a:buAutoNum type="arabicParenR" startAt="2"/>
            </a:pPr>
            <a:r>
              <a:rPr lang="ru-RU" b="1" dirty="0" smtClean="0"/>
              <a:t>По заявлению хозяйствующего субъекта</a:t>
            </a:r>
            <a:r>
              <a:rPr lang="ru-RU" dirty="0" smtClean="0"/>
              <a:t>:</a:t>
            </a:r>
          </a:p>
          <a:p>
            <a:pPr indent="457200" algn="just">
              <a:spcAft>
                <a:spcPts val="900"/>
              </a:spcAft>
            </a:pPr>
            <a:r>
              <a:rPr lang="ru-RU" dirty="0" smtClean="0"/>
              <a:t>о соответствии решения Комиссии или его отдельных положений, непосредственно затрагивающих права и законные интересы хозяйствующего субъекта в сфере предпринимательской и иной экономической деятельности, Договору и (или) международным договорам в рамках Союза, если такое решение или его отдельные положения повлекли нарушение предоставленных Договором и (или) международными договорами в рамках Союза прав и законных интересов хозяйствующего субъекта;</a:t>
            </a:r>
          </a:p>
          <a:p>
            <a:pPr indent="457200" algn="just">
              <a:spcAft>
                <a:spcPts val="900"/>
              </a:spcAft>
            </a:pPr>
            <a:r>
              <a:rPr lang="ru-RU" dirty="0" smtClean="0"/>
              <a:t>об оспаривании действия (бездействия) Комиссии, непосредственно затрагивающего права и законные интересы хозяйствующего субъекта в сфере предпринимательской и иной экономической деятельности, если такое действие (бездействие) повлекло нарушение предоставленных Договором и (или) международными договорами в рамках Союза прав и законных интересов хозяйствующего субъекта.</a:t>
            </a:r>
          </a:p>
          <a:p>
            <a:pPr indent="457200" algn="just">
              <a:spcAft>
                <a:spcPts val="900"/>
              </a:spcAft>
            </a:pPr>
            <a:r>
              <a:rPr lang="ru-RU" dirty="0" smtClean="0"/>
              <a:t>Для целей настоящего Статута под хозяйствующим субъектом понимается юридическое лицо, зарегистрированное в соответствии с законодательством государства-члена или третьего государства, либо физическое лицо, зарегистрированное в качестве индивидуального предпринимателя в соответствии с законодательством государства-члена или третьего государства.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04000" y="0"/>
            <a:ext cx="540000" cy="540000"/>
          </a:xfrm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50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378242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Особенности </a:t>
            </a:r>
            <a:r>
              <a:rPr lang="ru-RU" sz="2800" b="1" dirty="0" smtClean="0"/>
              <a:t>Евразийской и Европейской интеграций</a:t>
            </a:r>
            <a:endParaRPr lang="ru-RU" sz="2800" b="1" dirty="0" smtClean="0">
              <a:latin typeface="Arial" panose="020B06040202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8676000" y="0"/>
            <a:ext cx="468000" cy="468000"/>
          </a:xfrm>
          <a:prstGeom prst="rect">
            <a:avLst/>
          </a:prstGeom>
        </p:spPr>
        <p:txBody>
          <a:bodyPr/>
          <a:lstStyle/>
          <a:p>
            <a:fld id="{D4C49B74-5DB2-4B03-B1D2-7F6A3C51C318}" type="slidenum">
              <a:rPr lang="ru-RU" smtClean="0"/>
              <a:pPr/>
              <a:t>47</a:t>
            </a:fld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68092"/>
            <a:ext cx="4176464" cy="1776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ЕАЭС</a:t>
            </a:r>
          </a:p>
          <a:p>
            <a:pPr algn="ctr"/>
            <a:r>
              <a:rPr lang="ru-RU" dirty="0"/>
              <a:t>Объединяет страны: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Экспортеры и импортёры ресурсов;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С низким уровнем монетизации экономики.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868092"/>
            <a:ext cx="3960440" cy="1776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ЕС</a:t>
            </a:r>
          </a:p>
          <a:p>
            <a:pPr algn="ctr"/>
            <a:r>
              <a:rPr lang="ru-RU" dirty="0" smtClean="0"/>
              <a:t>Объединяет страны: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Только импортёры ресурсов;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С высоким уровнем монетизации.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8928" y="4234550"/>
            <a:ext cx="4231064" cy="2362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Субъекты хозяйствования приобретают:</a:t>
            </a:r>
          </a:p>
          <a:p>
            <a:pPr marL="342900" indent="-342900">
              <a:buFont typeface="+mj-lt"/>
              <a:buAutoNum type="arabicParenR"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Дешёвые</a:t>
            </a:r>
            <a:r>
              <a:rPr lang="ru-RU" dirty="0" smtClean="0"/>
              <a:t> ресурсы по внутренним ценам стран-экспортеров;</a:t>
            </a:r>
            <a:endParaRPr lang="en-US" dirty="0" smtClean="0"/>
          </a:p>
          <a:p>
            <a:pPr marL="342900" indent="-342900">
              <a:buFont typeface="+mj-lt"/>
              <a:buAutoNum type="arabicParenR"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6-ой </a:t>
            </a:r>
            <a:r>
              <a:rPr lang="ru-RU" b="1" dirty="0" err="1" smtClean="0">
                <a:solidFill>
                  <a:srgbClr val="FF0000"/>
                </a:solidFill>
              </a:rPr>
              <a:t>малоконкурентный</a:t>
            </a:r>
            <a:r>
              <a:rPr lang="ru-RU" dirty="0" smtClean="0"/>
              <a:t> рынок мира;</a:t>
            </a:r>
          </a:p>
          <a:p>
            <a:pPr marL="342900" indent="-342900">
              <a:buFont typeface="+mj-lt"/>
              <a:buAutoNum type="arabicParenR"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Дорогие</a:t>
            </a:r>
            <a:r>
              <a:rPr lang="ru-RU" dirty="0" smtClean="0"/>
              <a:t> денежные кредиты</a:t>
            </a:r>
            <a:br>
              <a:rPr lang="ru-RU" dirty="0" smtClean="0"/>
            </a:br>
            <a:r>
              <a:rPr lang="ru-RU" dirty="0" smtClean="0"/>
              <a:t>(в 200 раз больше ЕС).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670523" y="3640635"/>
            <a:ext cx="1152129" cy="59391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336195" y="3645024"/>
            <a:ext cx="1152129" cy="58952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4234550"/>
            <a:ext cx="4032447" cy="2362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Субъекты хозяйствования приобретают:</a:t>
            </a:r>
          </a:p>
          <a:p>
            <a:pPr marL="342900" indent="-342900">
              <a:buFont typeface="+mj-lt"/>
              <a:buAutoNum type="arabicParenR"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Дорогие</a:t>
            </a:r>
            <a:r>
              <a:rPr lang="ru-RU" b="1" dirty="0" smtClean="0"/>
              <a:t> </a:t>
            </a:r>
            <a:r>
              <a:rPr lang="ru-RU" dirty="0" smtClean="0"/>
              <a:t>ресурсы по мировым ценам;</a:t>
            </a:r>
          </a:p>
          <a:p>
            <a:pPr marL="342900" indent="-342900">
              <a:buFont typeface="+mj-lt"/>
              <a:buAutoNum type="arabicParenR"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1-ый </a:t>
            </a:r>
            <a:r>
              <a:rPr lang="ru-RU" b="1" dirty="0" err="1" smtClean="0">
                <a:solidFill>
                  <a:srgbClr val="FF0000"/>
                </a:solidFill>
              </a:rPr>
              <a:t>высококонкурентный</a:t>
            </a:r>
            <a:r>
              <a:rPr lang="ru-RU" dirty="0" smtClean="0"/>
              <a:t> рынок мира;</a:t>
            </a:r>
          </a:p>
          <a:p>
            <a:pPr marL="342900" indent="-342900">
              <a:buFont typeface="+mj-lt"/>
              <a:buAutoNum type="arabicParenR"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Дешёвые</a:t>
            </a:r>
            <a:r>
              <a:rPr lang="ru-RU" dirty="0" smtClean="0"/>
              <a:t> денежные кредиты</a:t>
            </a:r>
            <a:br>
              <a:rPr lang="ru-RU" dirty="0" smtClean="0"/>
            </a:br>
            <a:r>
              <a:rPr lang="ru-RU" dirty="0" smtClean="0"/>
              <a:t>(в 200 раз меньше ЕАЭС).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9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378242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Территориально-отраслевые противоречия ЕАЭС 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8676000" y="0"/>
            <a:ext cx="468000" cy="468000"/>
          </a:xfrm>
          <a:prstGeom prst="rect">
            <a:avLst/>
          </a:prstGeom>
        </p:spPr>
        <p:txBody>
          <a:bodyPr/>
          <a:lstStyle/>
          <a:p>
            <a:fld id="{D4C49B74-5DB2-4B03-B1D2-7F6A3C51C318}" type="slidenum">
              <a:rPr lang="ru-RU" smtClean="0"/>
              <a:pPr/>
              <a:t>48</a:t>
            </a:fld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2194178"/>
            <a:ext cx="3630096" cy="1388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Противоречия между экспортерами и импортерами ресурсов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39" y="2194178"/>
            <a:ext cx="3456384" cy="1388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Противоречия между экспортерами ресурсов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2926" y="4077072"/>
            <a:ext cx="3638729" cy="1933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Заинтересованность импортеров перепродавать  </a:t>
            </a:r>
            <a:r>
              <a:rPr lang="ru-RU" dirty="0"/>
              <a:t>за пределы </a:t>
            </a:r>
            <a:r>
              <a:rPr lang="ru-RU" dirty="0" smtClean="0"/>
              <a:t>ЕАЭС по </a:t>
            </a:r>
            <a:r>
              <a:rPr lang="ru-RU" dirty="0"/>
              <a:t>мировым </a:t>
            </a:r>
            <a:r>
              <a:rPr lang="ru-RU" dirty="0" smtClean="0"/>
              <a:t>ценам ресурсы, приобретённые по внутренним ценам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32039" y="4077072"/>
            <a:ext cx="3456384" cy="1933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Заинтересованность импортеров ресурсов разных стран в различных экспортных пошлинах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850542" y="3593623"/>
            <a:ext cx="1152129" cy="46082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084166" y="3593623"/>
            <a:ext cx="1152129" cy="46082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02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378242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Разрешение противоречий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8676000" y="0"/>
            <a:ext cx="468000" cy="468000"/>
          </a:xfrm>
          <a:prstGeom prst="rect">
            <a:avLst/>
          </a:prstGeom>
        </p:spPr>
        <p:txBody>
          <a:bodyPr/>
          <a:lstStyle/>
          <a:p>
            <a:fld id="{D4C49B74-5DB2-4B03-B1D2-7F6A3C51C318}" type="slidenum">
              <a:rPr lang="ru-RU" smtClean="0"/>
              <a:pPr/>
              <a:t>49</a:t>
            </a:fld>
            <a:endParaRPr lang="ru-RU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611557" y="2737694"/>
            <a:ext cx="3630096" cy="2469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ru-RU" dirty="0" smtClean="0"/>
              <a:t>Зачисление экспортных пошлин в бюджет стран ЕАЭС – импортёров ресурсов;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ru-RU" dirty="0" smtClean="0"/>
              <a:t>Выравнивание уровня внутренних цен на ресурсы к уровню мировых цен (налоговый манёвр).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932039" y="2737694"/>
            <a:ext cx="3456384" cy="2469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ru-RU" dirty="0" smtClean="0"/>
              <a:t>Выравнивание уровней экспортных пошлин в странах экспортерах-ресурсов;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arenR"/>
            </a:pPr>
            <a:r>
              <a:rPr lang="ru-RU" dirty="0" smtClean="0"/>
              <a:t>Выравнивание уровня внутренних цен на ресурсы к уровню мировых цен </a:t>
            </a:r>
            <a:r>
              <a:rPr lang="ru-RU" dirty="0"/>
              <a:t>(налоговый манёвр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8340" y="1556792"/>
            <a:ext cx="3630096" cy="6943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Между экспортерами и импортерами ресурсов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58820" y="1556792"/>
            <a:ext cx="3456384" cy="6943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Между экспортерами ресурсов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1850541" y="2248098"/>
            <a:ext cx="1152129" cy="46082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084166" y="2248098"/>
            <a:ext cx="1152129" cy="46082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войная стрелка влево/вверх 4"/>
          <p:cNvSpPr/>
          <p:nvPr/>
        </p:nvSpPr>
        <p:spPr>
          <a:xfrm>
            <a:off x="6372198" y="5207350"/>
            <a:ext cx="864097" cy="102996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верх 19"/>
          <p:cNvSpPr/>
          <p:nvPr/>
        </p:nvSpPr>
        <p:spPr>
          <a:xfrm rot="5400000">
            <a:off x="1796189" y="5261699"/>
            <a:ext cx="1029964" cy="921261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771802" y="5445224"/>
            <a:ext cx="3600398" cy="1152128"/>
          </a:xfrm>
          <a:prstGeom prst="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dirty="0" smtClean="0"/>
              <a:t>Общий рынок электроэнергии, нефти и газа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70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8604000" y="0"/>
            <a:ext cx="540000" cy="540000"/>
          </a:xfrm>
        </p:spPr>
        <p:txBody>
          <a:bodyPr/>
          <a:lstStyle/>
          <a:p>
            <a:fld id="{515FC477-0A05-4F3E-8EE9-E015C9089D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98475" y="1828800"/>
            <a:ext cx="8147050" cy="4695825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b="1" dirty="0" smtClean="0"/>
              <a:t>II </a:t>
            </a:r>
            <a:r>
              <a:rPr b="1" dirty="0" smtClean="0"/>
              <a:t> </a:t>
            </a:r>
            <a:r>
              <a:rPr lang="en-US" b="1" dirty="0" smtClean="0"/>
              <a:t>2001</a:t>
            </a:r>
            <a:r>
              <a:rPr b="1" dirty="0" smtClean="0"/>
              <a:t> г. – 200</a:t>
            </a:r>
            <a:r>
              <a:rPr lang="en-US" b="1" dirty="0" smtClean="0"/>
              <a:t>9</a:t>
            </a:r>
            <a:r>
              <a:rPr b="1" dirty="0" smtClean="0"/>
              <a:t> г.</a:t>
            </a:r>
            <a:r>
              <a:rPr lang="en-US" b="1" dirty="0" smtClean="0"/>
              <a:t> </a:t>
            </a:r>
            <a:r>
              <a:rPr b="1" dirty="0" smtClean="0"/>
              <a:t>Восстановительный этап</a:t>
            </a:r>
            <a:r>
              <a:rPr dirty="0" smtClean="0"/>
              <a:t>;</a:t>
            </a:r>
          </a:p>
          <a:p>
            <a:pPr lvl="0">
              <a:lnSpc>
                <a:spcPct val="100000"/>
              </a:lnSpc>
              <a:spcAft>
                <a:spcPts val="1200"/>
              </a:spcAft>
              <a:buNone/>
            </a:pPr>
            <a:endParaRPr lang="en-US" dirty="0" smtClean="0"/>
          </a:p>
          <a:p>
            <a:pPr algn="just">
              <a:buFontTx/>
              <a:buChar char="-"/>
            </a:pPr>
            <a:r>
              <a:rPr sz="2400" dirty="0" smtClean="0"/>
              <a:t>завершение государственного строительства;</a:t>
            </a:r>
          </a:p>
          <a:p>
            <a:pPr algn="just">
              <a:buFontTx/>
              <a:buChar char="-"/>
            </a:pPr>
            <a:r>
              <a:rPr sz="2400" dirty="0" smtClean="0"/>
              <a:t>завершение радикальных реформ;</a:t>
            </a:r>
          </a:p>
          <a:p>
            <a:pPr algn="just">
              <a:buFontTx/>
              <a:buChar char="-"/>
            </a:pPr>
            <a:r>
              <a:rPr sz="2400" dirty="0" smtClean="0"/>
              <a:t>высокие темпы экономического роста;</a:t>
            </a:r>
          </a:p>
          <a:p>
            <a:pPr algn="just">
              <a:buFontTx/>
              <a:buChar char="-"/>
            </a:pPr>
            <a:r>
              <a:rPr sz="2400" dirty="0" smtClean="0"/>
              <a:t>переход к политике </a:t>
            </a:r>
            <a:r>
              <a:rPr sz="2400" dirty="0" err="1" smtClean="0"/>
              <a:t>прогматизма</a:t>
            </a:r>
            <a:r>
              <a:rPr sz="2400" dirty="0" smtClean="0"/>
              <a:t>;</a:t>
            </a:r>
          </a:p>
          <a:p>
            <a:pPr algn="just">
              <a:buFontTx/>
              <a:buChar char="-"/>
            </a:pPr>
            <a:r>
              <a:rPr sz="2400" dirty="0" err="1" smtClean="0"/>
              <a:t>разноуровневая</a:t>
            </a:r>
            <a:r>
              <a:rPr sz="2400" dirty="0" smtClean="0"/>
              <a:t> и </a:t>
            </a:r>
            <a:r>
              <a:rPr sz="2400" dirty="0" err="1" smtClean="0"/>
              <a:t>разноскоростная</a:t>
            </a:r>
            <a:r>
              <a:rPr sz="2400" dirty="0" smtClean="0"/>
              <a:t> интеграция;</a:t>
            </a:r>
          </a:p>
          <a:p>
            <a:pPr algn="just">
              <a:buFontTx/>
              <a:buChar char="-"/>
            </a:pPr>
            <a:r>
              <a:rPr sz="2400" dirty="0" smtClean="0"/>
              <a:t>незащищённость индивидуальных экономик от глобального кризиса.</a:t>
            </a:r>
          </a:p>
          <a:p>
            <a:pPr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	</a:t>
            </a:r>
            <a:endParaRPr lang="ru-RU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2844" y="571480"/>
            <a:ext cx="8858312" cy="786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Этапы развития СНГ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23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378242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 монетизации в странах СНГ (М2:ВВП)</a:t>
            </a: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(финансовые противоречия ЕАЭС)</a:t>
            </a:r>
            <a:r>
              <a:rPr lang="ru-RU" sz="2800" b="1" dirty="0" smtClean="0"/>
              <a:t>	</a:t>
            </a:r>
            <a:endParaRPr lang="ru-RU" sz="2800" b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8676000" y="0"/>
            <a:ext cx="468000" cy="468000"/>
          </a:xfrm>
          <a:prstGeom prst="rect">
            <a:avLst/>
          </a:prstGeom>
        </p:spPr>
        <p:txBody>
          <a:bodyPr/>
          <a:lstStyle/>
          <a:p>
            <a:fld id="{D4C49B74-5DB2-4B03-B1D2-7F6A3C51C318}" type="slidenum">
              <a:rPr lang="ru-RU" smtClean="0"/>
              <a:pPr/>
              <a:t>50</a:t>
            </a:fld>
            <a:endParaRPr lang="ru-RU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26" y="1530464"/>
            <a:ext cx="7955548" cy="532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4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378242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 монетизации в России, Казахстане, КНР и Японии (М2:ВВП)</a:t>
            </a:r>
            <a:r>
              <a:rPr lang="ru-RU" sz="2800" b="1" dirty="0" smtClean="0"/>
              <a:t> 	</a:t>
            </a:r>
            <a:endParaRPr lang="ru-RU" sz="2800" b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8676000" y="0"/>
            <a:ext cx="468000" cy="468000"/>
          </a:xfrm>
          <a:prstGeom prst="rect">
            <a:avLst/>
          </a:prstGeom>
        </p:spPr>
        <p:txBody>
          <a:bodyPr/>
          <a:lstStyle/>
          <a:p>
            <a:fld id="{D4C49B74-5DB2-4B03-B1D2-7F6A3C51C318}" type="slidenum">
              <a:rPr lang="ru-RU" smtClean="0"/>
              <a:pPr/>
              <a:t>51</a:t>
            </a:fld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6119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378242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 монетизации в России, КНР и Японии (М2:ВВП)</a:t>
            </a:r>
            <a:r>
              <a:rPr lang="ru-RU" sz="2800" b="1" dirty="0" smtClean="0"/>
              <a:t> 	и Золото-валютные резервы (ЗВР)</a:t>
            </a:r>
            <a:endParaRPr lang="ru-RU" sz="2800" b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8676000" y="0"/>
            <a:ext cx="468000" cy="468000"/>
          </a:xfrm>
          <a:prstGeom prst="rect">
            <a:avLst/>
          </a:prstGeom>
        </p:spPr>
        <p:txBody>
          <a:bodyPr/>
          <a:lstStyle/>
          <a:p>
            <a:fld id="{D4C49B74-5DB2-4B03-B1D2-7F6A3C51C318}" type="slidenum">
              <a:rPr lang="ru-RU" smtClean="0"/>
              <a:pPr/>
              <a:t>52</a:t>
            </a:fld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348880"/>
            <a:ext cx="2952329" cy="1388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Избыток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денежной массы </a:t>
            </a:r>
            <a:r>
              <a:rPr lang="ru-RU" dirty="0" smtClean="0"/>
              <a:t>(КНР </a:t>
            </a:r>
            <a:r>
              <a:rPr lang="ru-RU" dirty="0"/>
              <a:t>и </a:t>
            </a:r>
            <a:r>
              <a:rPr lang="ru-RU" dirty="0" smtClean="0"/>
              <a:t>Японии)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60037" y="2348880"/>
            <a:ext cx="3960435" cy="1388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необходимость </a:t>
            </a:r>
            <a:endParaRPr lang="ru-RU" dirty="0" smtClean="0"/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накопления ЗВР</a:t>
            </a:r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3599894" y="2431190"/>
            <a:ext cx="1152129" cy="122413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3984457"/>
            <a:ext cx="2952329" cy="1388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Недостаток </a:t>
            </a:r>
            <a:r>
              <a:rPr lang="ru-RU" dirty="0" smtClean="0"/>
              <a:t>денежной </a:t>
            </a:r>
            <a:r>
              <a:rPr lang="ru-RU" dirty="0"/>
              <a:t>массы </a:t>
            </a:r>
            <a:r>
              <a:rPr lang="ru-RU" dirty="0" smtClean="0"/>
              <a:t>(Россия, ЕАЭС)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60035" y="3984457"/>
            <a:ext cx="3960437" cy="1388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необходимость </a:t>
            </a:r>
            <a:r>
              <a:rPr lang="ru-RU" dirty="0" smtClean="0"/>
              <a:t>проведения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денежной  безналичной эмиссии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 а не накопление ЗВР</a:t>
            </a:r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3599894" y="4066768"/>
            <a:ext cx="1152129" cy="122413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7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378242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 монетизации в России (М2:ВВП)</a:t>
            </a:r>
            <a:endParaRPr lang="ru-RU" sz="2800" b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8676000" y="0"/>
            <a:ext cx="468000" cy="468000"/>
          </a:xfrm>
          <a:prstGeom prst="rect">
            <a:avLst/>
          </a:prstGeom>
        </p:spPr>
        <p:txBody>
          <a:bodyPr/>
          <a:lstStyle/>
          <a:p>
            <a:fld id="{D4C49B74-5DB2-4B03-B1D2-7F6A3C51C318}" type="slidenum">
              <a:rPr lang="ru-RU" smtClean="0"/>
              <a:pPr/>
              <a:t>53</a:t>
            </a:fld>
            <a:endParaRPr lang="ru-RU" dirty="0" smtClean="0"/>
          </a:p>
        </p:txBody>
      </p:sp>
      <p:pic>
        <p:nvPicPr>
          <p:cNvPr id="3074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3" t="-3319" r="-1488" b="-5646"/>
          <a:stretch>
            <a:fillRect/>
          </a:stretch>
        </p:blipFill>
        <p:spPr bwMode="auto">
          <a:xfrm>
            <a:off x="539552" y="1772816"/>
            <a:ext cx="8064896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5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378242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Скорость денежного обращения М2 </a:t>
            </a: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(в России)</a:t>
            </a:r>
            <a:endParaRPr lang="ru-RU" sz="2800" b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8676000" y="0"/>
            <a:ext cx="468000" cy="468000"/>
          </a:xfrm>
          <a:prstGeom prst="rect">
            <a:avLst/>
          </a:prstGeom>
        </p:spPr>
        <p:txBody>
          <a:bodyPr/>
          <a:lstStyle/>
          <a:p>
            <a:fld id="{D4C49B74-5DB2-4B03-B1D2-7F6A3C51C318}" type="slidenum">
              <a:rPr lang="ru-RU" smtClean="0"/>
              <a:pPr/>
              <a:t>54</a:t>
            </a:fld>
            <a:endParaRPr lang="ru-RU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2"/>
          <a:stretch>
            <a:fillRect/>
          </a:stretch>
        </p:blipFill>
        <p:spPr bwMode="auto">
          <a:xfrm>
            <a:off x="203992" y="1988840"/>
            <a:ext cx="8736013" cy="406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4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378242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Динамика прироста ВВП, денежной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массы М2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инфляции в процентах к предыдущему году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8676000" y="0"/>
            <a:ext cx="468000" cy="468000"/>
          </a:xfrm>
          <a:prstGeom prst="rect">
            <a:avLst/>
          </a:prstGeom>
        </p:spPr>
        <p:txBody>
          <a:bodyPr/>
          <a:lstStyle/>
          <a:p>
            <a:fld id="{D4C49B74-5DB2-4B03-B1D2-7F6A3C51C318}" type="slidenum">
              <a:rPr lang="ru-RU" smtClean="0"/>
              <a:pPr/>
              <a:t>55</a:t>
            </a:fld>
            <a:endParaRPr lang="ru-RU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9512012"/>
              </p:ext>
            </p:extLst>
          </p:nvPr>
        </p:nvGraphicFramePr>
        <p:xfrm>
          <a:off x="755576" y="1556792"/>
          <a:ext cx="7660724" cy="5168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57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76000" y="0"/>
            <a:ext cx="468000" cy="468000"/>
          </a:xfrm>
          <a:prstGeom prst="rect">
            <a:avLst/>
          </a:prstGeom>
        </p:spPr>
        <p:txBody>
          <a:bodyPr/>
          <a:lstStyle/>
          <a:p>
            <a:fld id="{D4C49B74-5DB2-4B03-B1D2-7F6A3C51C318}" type="slidenum">
              <a:rPr lang="ru-RU" smtClean="0"/>
              <a:pPr/>
              <a:t>56</a:t>
            </a:fld>
            <a:endParaRPr lang="ru-RU" dirty="0" smtClean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7063" t="24555" r="63764" b="50860"/>
          <a:stretch/>
        </p:blipFill>
        <p:spPr bwMode="auto">
          <a:xfrm>
            <a:off x="680728" y="1772816"/>
            <a:ext cx="7942706" cy="44213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332656"/>
            <a:ext cx="851877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/>
              <a:t>СООТНОШЕНИЕ ДЕВАЛЬВАЦИИ ВАЛЮТЫ 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/>
              <a:t>И ДОЛИ НЕФТИ В ВВП </a:t>
            </a:r>
          </a:p>
          <a:p>
            <a:pPr algn="ctr">
              <a:lnSpc>
                <a:spcPct val="80000"/>
              </a:lnSpc>
            </a:pPr>
            <a:r>
              <a:rPr lang="ru-RU" sz="2800" i="1" dirty="0" smtClean="0"/>
              <a:t>(с 1 январь 2014 по 15 сентября 2015 года) 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4336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378242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Денежная эмиссия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8676000" y="0"/>
            <a:ext cx="468000" cy="468000"/>
          </a:xfrm>
          <a:prstGeom prst="rect">
            <a:avLst/>
          </a:prstGeom>
        </p:spPr>
        <p:txBody>
          <a:bodyPr/>
          <a:lstStyle/>
          <a:p>
            <a:fld id="{D4C49B74-5DB2-4B03-B1D2-7F6A3C51C318}" type="slidenum">
              <a:rPr lang="ru-RU" smtClean="0"/>
              <a:pPr/>
              <a:t>57</a:t>
            </a:fld>
            <a:endParaRPr lang="ru-RU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348880"/>
            <a:ext cx="2952329" cy="1388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Центробанк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2348880"/>
            <a:ext cx="2952328" cy="1388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Объективно отобранные коммерческие банки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4103949" y="1927135"/>
            <a:ext cx="1152129" cy="2232248"/>
          </a:xfrm>
          <a:prstGeom prst="downArrow">
            <a:avLst>
              <a:gd name="adj1" fmla="val 6221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/>
              <a:t>Рефинансирует по низкой ставке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39334" y="4869160"/>
            <a:ext cx="453672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Инвестиционные проекты региональных (не столичных) отечественных и евразийских товаропроизводителей, определённых на конкурсной основе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Стрелка углом вверх 16"/>
          <p:cNvSpPr/>
          <p:nvPr/>
        </p:nvSpPr>
        <p:spPr>
          <a:xfrm rot="5400000" flipV="1">
            <a:off x="5105619" y="3818603"/>
            <a:ext cx="2427665" cy="2409754"/>
          </a:xfrm>
          <a:prstGeom prst="bentUpArrow">
            <a:avLst>
              <a:gd name="adj1" fmla="val 30055"/>
              <a:gd name="adj2" fmla="val 21565"/>
              <a:gd name="adj3" fmla="val 2988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Финансируют по низкой ставке</a:t>
            </a:r>
          </a:p>
        </p:txBody>
      </p:sp>
    </p:spTree>
    <p:extLst>
      <p:ext uri="{BB962C8B-B14F-4D97-AF65-F5344CB8AC3E}">
        <p14:creationId xmlns:p14="http://schemas.microsoft.com/office/powerpoint/2010/main" val="39932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378242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Рейтинги РФ по глобальному индексу конкурентоспособности 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его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субиндексам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 2015-2016 гг.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8676000" y="0"/>
            <a:ext cx="468000" cy="468000"/>
          </a:xfrm>
          <a:prstGeom prst="rect">
            <a:avLst/>
          </a:prstGeom>
        </p:spPr>
        <p:txBody>
          <a:bodyPr/>
          <a:lstStyle/>
          <a:p>
            <a:fld id="{D4C49B74-5DB2-4B03-B1D2-7F6A3C51C318}" type="slidenum">
              <a:rPr lang="ru-RU" smtClean="0"/>
              <a:pPr/>
              <a:t>58</a:t>
            </a:fld>
            <a:endParaRPr lang="ru-RU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13" y="1978024"/>
            <a:ext cx="8451774" cy="34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86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378242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Глобальный индекс конкурентоспособности 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2015-2016 гг.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8676000" y="0"/>
            <a:ext cx="468000" cy="468000"/>
          </a:xfrm>
          <a:prstGeom prst="rect">
            <a:avLst/>
          </a:prstGeom>
        </p:spPr>
        <p:txBody>
          <a:bodyPr/>
          <a:lstStyle/>
          <a:p>
            <a:fld id="{D4C49B74-5DB2-4B03-B1D2-7F6A3C51C318}" type="slidenum">
              <a:rPr lang="ru-RU" smtClean="0"/>
              <a:pPr/>
              <a:t>59</a:t>
            </a:fld>
            <a:endParaRPr lang="ru-RU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5" y="2269651"/>
            <a:ext cx="8865830" cy="331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4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04000" y="0"/>
            <a:ext cx="540000" cy="540000"/>
          </a:xfrm>
        </p:spPr>
        <p:txBody>
          <a:bodyPr/>
          <a:lstStyle/>
          <a:p>
            <a:fld id="{515FC477-0A05-4F3E-8EE9-E015C9089D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71500"/>
            <a:ext cx="7715250" cy="785813"/>
          </a:xfrm>
        </p:spPr>
        <p:txBody>
          <a:bodyPr>
            <a:normAutofit/>
          </a:bodyPr>
          <a:lstStyle/>
          <a:p>
            <a:pPr algn="ctr"/>
            <a:r>
              <a:rPr b="1" dirty="0" smtClean="0"/>
              <a:t>Этапы развития СНГ</a:t>
            </a:r>
            <a:endParaRPr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98475" y="1828800"/>
            <a:ext cx="8147050" cy="4695825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b="1" dirty="0" smtClean="0"/>
              <a:t>III 2010</a:t>
            </a:r>
            <a:r>
              <a:rPr b="1" dirty="0" smtClean="0"/>
              <a:t> г. – по настоящее время.</a:t>
            </a:r>
            <a:r>
              <a:rPr lang="en-US" b="1" dirty="0" smtClean="0"/>
              <a:t> </a:t>
            </a:r>
            <a:r>
              <a:rPr b="1" dirty="0" err="1" smtClean="0"/>
              <a:t>Интеграционно-модернизационный</a:t>
            </a:r>
            <a:r>
              <a:rPr b="1" dirty="0" smtClean="0"/>
              <a:t> этап</a:t>
            </a:r>
            <a:r>
              <a:rPr dirty="0" smtClean="0"/>
              <a:t>;</a:t>
            </a:r>
          </a:p>
          <a:p>
            <a:pPr lvl="0">
              <a:lnSpc>
                <a:spcPct val="100000"/>
              </a:lnSpc>
              <a:spcAft>
                <a:spcPts val="1200"/>
              </a:spcAft>
              <a:buNone/>
            </a:pPr>
            <a:endParaRPr dirty="0" smtClean="0"/>
          </a:p>
          <a:p>
            <a:pPr lvl="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sz="2400" dirty="0" smtClean="0"/>
              <a:t>осуществление евразийской экономической интеграции;</a:t>
            </a:r>
          </a:p>
          <a:p>
            <a:pPr lvl="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sz="2400" dirty="0" smtClean="0"/>
              <a:t>начало новой индустриализации и опережающей модернизации;</a:t>
            </a:r>
          </a:p>
          <a:p>
            <a:pPr lvl="0">
              <a:lnSpc>
                <a:spcPct val="100000"/>
              </a:lnSpc>
              <a:spcAft>
                <a:spcPts val="1200"/>
              </a:spcAft>
              <a:buFontTx/>
              <a:buChar char="-"/>
            </a:pPr>
            <a:r>
              <a:rPr lang="ru-RU" sz="2400" dirty="0" smtClean="0"/>
              <a:t>ассоциация</a:t>
            </a:r>
            <a:r>
              <a:rPr sz="2400" dirty="0" smtClean="0"/>
              <a:t> ряда стран с ЕС.</a:t>
            </a:r>
            <a:endParaRPr lang="en-US" sz="2400" dirty="0" smtClean="0"/>
          </a:p>
          <a:p>
            <a:pPr lvl="0">
              <a:lnSpc>
                <a:spcPct val="100000"/>
              </a:lnSpc>
              <a:spcAft>
                <a:spcPts val="1200"/>
              </a:spcAft>
              <a:buNone/>
            </a:pPr>
            <a:endParaRPr dirty="0" smtClean="0"/>
          </a:p>
          <a:p>
            <a:pPr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23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378242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Темпы реального роста ВВП,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Российская Федерация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8676000" y="0"/>
            <a:ext cx="468000" cy="468000"/>
          </a:xfrm>
          <a:prstGeom prst="rect">
            <a:avLst/>
          </a:prstGeom>
        </p:spPr>
        <p:txBody>
          <a:bodyPr/>
          <a:lstStyle/>
          <a:p>
            <a:fld id="{D4C49B74-5DB2-4B03-B1D2-7F6A3C51C318}" type="slidenum">
              <a:rPr lang="ru-RU" smtClean="0"/>
              <a:pPr/>
              <a:t>60</a:t>
            </a:fld>
            <a:endParaRPr lang="ru-RU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52638"/>
            <a:ext cx="90963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15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378242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Состояние основных подсистем экономической безопасности РФ 2014-2015 гг.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8676000" y="0"/>
            <a:ext cx="468000" cy="468000"/>
          </a:xfrm>
          <a:prstGeom prst="rect">
            <a:avLst/>
          </a:prstGeom>
        </p:spPr>
        <p:txBody>
          <a:bodyPr/>
          <a:lstStyle/>
          <a:p>
            <a:fld id="{D4C49B74-5DB2-4B03-B1D2-7F6A3C51C318}" type="slidenum">
              <a:rPr lang="ru-RU" smtClean="0"/>
              <a:pPr/>
              <a:t>61</a:t>
            </a:fld>
            <a:endParaRPr lang="ru-RU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34" y="1841624"/>
            <a:ext cx="8822332" cy="43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378242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Фазы экономического кризиса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8676000" y="0"/>
            <a:ext cx="468000" cy="468000"/>
          </a:xfrm>
          <a:prstGeom prst="rect">
            <a:avLst/>
          </a:prstGeom>
        </p:spPr>
        <p:txBody>
          <a:bodyPr/>
          <a:lstStyle/>
          <a:p>
            <a:fld id="{D4C49B74-5DB2-4B03-B1D2-7F6A3C51C318}" type="slidenum">
              <a:rPr lang="ru-RU" smtClean="0"/>
              <a:pPr/>
              <a:t>62</a:t>
            </a:fld>
            <a:endParaRPr lang="ru-RU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8721"/>
            <a:ext cx="6480720" cy="532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0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378242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Темпы реального прироста ВВП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8676000" y="0"/>
            <a:ext cx="468000" cy="468000"/>
          </a:xfrm>
          <a:prstGeom prst="rect">
            <a:avLst/>
          </a:prstGeom>
        </p:spPr>
        <p:txBody>
          <a:bodyPr/>
          <a:lstStyle/>
          <a:p>
            <a:fld id="{D4C49B74-5DB2-4B03-B1D2-7F6A3C51C318}" type="slidenum">
              <a:rPr lang="ru-RU" smtClean="0"/>
              <a:pPr/>
              <a:t>63</a:t>
            </a:fld>
            <a:endParaRPr lang="ru-RU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14" y="1844824"/>
            <a:ext cx="834957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378242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Темпы реального прироста ВВП в сопоставимой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структуре.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Индекс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ВВП, 2009 = 100%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8676000" y="0"/>
            <a:ext cx="468000" cy="468000"/>
          </a:xfrm>
          <a:prstGeom prst="rect">
            <a:avLst/>
          </a:prstGeom>
        </p:spPr>
        <p:txBody>
          <a:bodyPr/>
          <a:lstStyle/>
          <a:p>
            <a:fld id="{D4C49B74-5DB2-4B03-B1D2-7F6A3C51C318}" type="slidenum">
              <a:rPr lang="ru-RU" smtClean="0"/>
              <a:pPr/>
              <a:t>64</a:t>
            </a:fld>
            <a:endParaRPr lang="ru-RU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48" y="1637758"/>
            <a:ext cx="8843048" cy="49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4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378242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Оптимистический прогноз роста ВВП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(по ППС, млрд долл. США в ценах 2013 г.)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8676000" y="0"/>
            <a:ext cx="468000" cy="468000"/>
          </a:xfrm>
          <a:prstGeom prst="rect">
            <a:avLst/>
          </a:prstGeom>
        </p:spPr>
        <p:txBody>
          <a:bodyPr/>
          <a:lstStyle/>
          <a:p>
            <a:fld id="{D4C49B74-5DB2-4B03-B1D2-7F6A3C51C318}" type="slidenum">
              <a:rPr lang="ru-RU" smtClean="0"/>
              <a:pPr/>
              <a:t>65</a:t>
            </a:fld>
            <a:endParaRPr lang="ru-RU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30262"/>
            <a:ext cx="8621909" cy="506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66</a:t>
            </a:fld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endParaRPr lang="ru-RU" b="1" dirty="0" smtClean="0"/>
          </a:p>
          <a:p>
            <a:endParaRPr lang="ru-RU" b="1" dirty="0"/>
          </a:p>
          <a:p>
            <a:pPr>
              <a:spcAft>
                <a:spcPts val="1200"/>
              </a:spcAft>
            </a:pPr>
            <a:r>
              <a:rPr lang="ru-RU" sz="2400" b="1" dirty="0" smtClean="0"/>
              <a:t>Предоставление РФ в течении двух лет </a:t>
            </a:r>
            <a:r>
              <a:rPr lang="ru-RU" sz="2400" b="1" dirty="0" err="1" smtClean="0"/>
              <a:t>Кыргыстану</a:t>
            </a:r>
            <a:r>
              <a:rPr lang="ru-RU" sz="2400" b="1" dirty="0" smtClean="0"/>
              <a:t> на безвозмездной основе для выполнения «дорожной карты» по присоединению к ЕАЭС – 200 млн </a:t>
            </a:r>
            <a:r>
              <a:rPr lang="en-US" sz="2400" b="1" dirty="0" smtClean="0"/>
              <a:t>$</a:t>
            </a:r>
            <a:r>
              <a:rPr lang="en-US" sz="2400" dirty="0" smtClean="0"/>
              <a:t>;</a:t>
            </a:r>
          </a:p>
          <a:p>
            <a:pPr>
              <a:spcAft>
                <a:spcPts val="1200"/>
              </a:spcAft>
            </a:pPr>
            <a:r>
              <a:rPr lang="ru-RU" sz="2400" b="1" dirty="0" smtClean="0"/>
              <a:t>Перечисление в Российско-</a:t>
            </a:r>
            <a:r>
              <a:rPr lang="ru-RU" sz="2400" b="1" dirty="0" err="1" smtClean="0"/>
              <a:t>Кыргызский</a:t>
            </a:r>
            <a:r>
              <a:rPr lang="ru-RU" sz="2400" b="1" dirty="0" smtClean="0"/>
              <a:t> Фонд развития 1 млрд </a:t>
            </a:r>
            <a:r>
              <a:rPr lang="en-US" sz="2400" b="1" dirty="0" smtClean="0"/>
              <a:t>$ </a:t>
            </a:r>
            <a:r>
              <a:rPr lang="en-US" sz="2400" dirty="0" smtClean="0"/>
              <a:t>(500 </a:t>
            </a:r>
            <a:r>
              <a:rPr lang="ru-RU" sz="2400" dirty="0" smtClean="0"/>
              <a:t>млн </a:t>
            </a:r>
            <a:r>
              <a:rPr lang="en-US" sz="2400" dirty="0" smtClean="0"/>
              <a:t>$ </a:t>
            </a:r>
            <a:r>
              <a:rPr lang="ru-RU" sz="2400" dirty="0" smtClean="0"/>
              <a:t>- уставной капитал, </a:t>
            </a:r>
            <a:r>
              <a:rPr lang="en-US" sz="2400" dirty="0"/>
              <a:t>500 </a:t>
            </a:r>
            <a:r>
              <a:rPr lang="ru-RU" sz="2400" dirty="0"/>
              <a:t>млн </a:t>
            </a:r>
            <a:r>
              <a:rPr lang="en-US" sz="2400" dirty="0"/>
              <a:t>$ </a:t>
            </a:r>
            <a:r>
              <a:rPr lang="ru-RU" sz="2400" dirty="0"/>
              <a:t>- </a:t>
            </a:r>
            <a:r>
              <a:rPr lang="ru-RU" sz="2400" dirty="0" smtClean="0"/>
              <a:t>заёмные средства) для финансирования АПК, швейной и текстильной, обрабатывающей, горно-добывающей и металлургической промышленности, транспорта, жилищного строительства, развития предпринимательства и инфраструктуры;</a:t>
            </a:r>
            <a:endParaRPr lang="ru-RU" sz="2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229600" cy="9810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Российско-</a:t>
            </a:r>
            <a:r>
              <a:rPr lang="ru-RU" b="1" dirty="0" err="1" smtClean="0"/>
              <a:t>Кыргызское</a:t>
            </a:r>
            <a:r>
              <a:rPr lang="ru-RU" b="1" dirty="0" smtClean="0"/>
              <a:t> сотрудничество в условиях ЕАЭС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606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Преимущества участия в ЕАЭС для Киргизской республики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784000" y="428"/>
            <a:ext cx="360000" cy="360000"/>
          </a:xfrm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67</a:t>
            </a:fld>
            <a:endParaRPr lang="ru-RU" dirty="0"/>
          </a:p>
        </p:txBody>
      </p:sp>
      <p:sp>
        <p:nvSpPr>
          <p:cNvPr id="5" name="Текст 1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2800">
                <a:latin typeface="+mn-lt"/>
              </a:defRPr>
            </a:lvl1pPr>
            <a:lvl2pPr marL="742950" indent="-285750" eaLnBrk="1" hangingPunct="1">
              <a:buChar char="–"/>
              <a:defRPr sz="2400">
                <a:latin typeface="+mn-lt"/>
              </a:defRPr>
            </a:lvl2pPr>
            <a:lvl3pPr marL="1143000" indent="-228600" eaLnBrk="1" hangingPunct="1">
              <a:buChar char="•"/>
              <a:defRPr sz="2400">
                <a:latin typeface="+mn-lt"/>
              </a:defRPr>
            </a:lvl3pPr>
            <a:lvl4pPr marL="1600200" indent="-228600" eaLnBrk="1" hangingPunct="1">
              <a:buChar char="–"/>
              <a:defRPr sz="2000">
                <a:latin typeface="+mn-lt"/>
              </a:defRPr>
            </a:lvl4pPr>
            <a:lvl5pPr marL="2057400" indent="-228600" eaLnBrk="1" hangingPunct="1">
              <a:buChar char="»"/>
              <a:defRPr sz="2000">
                <a:latin typeface="+mn-lt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endParaRPr lang="ru-RU" b="1" kern="0" dirty="0" smtClean="0">
              <a:solidFill>
                <a:sysClr val="windowText" lastClr="000000"/>
              </a:solidFill>
            </a:endParaRPr>
          </a:p>
          <a:p>
            <a:endParaRPr lang="ru-RU" b="1" kern="0" dirty="0" smtClean="0">
              <a:solidFill>
                <a:sysClr val="windowText" lastClr="000000"/>
              </a:solidFill>
            </a:endParaRPr>
          </a:p>
          <a:p>
            <a:pPr>
              <a:spcAft>
                <a:spcPts val="1200"/>
              </a:spcAft>
            </a:pPr>
            <a:r>
              <a:rPr lang="ru-RU" dirty="0"/>
              <a:t>1. </a:t>
            </a:r>
            <a:r>
              <a:rPr lang="ru-RU" b="1" dirty="0"/>
              <a:t>Доступ на рынок в более чем в 180 млн </a:t>
            </a:r>
            <a:r>
              <a:rPr lang="ru-RU" b="1" dirty="0" smtClean="0"/>
              <a:t>человек</a:t>
            </a:r>
            <a:r>
              <a:rPr lang="ru-RU" dirty="0"/>
              <a:t>;</a:t>
            </a:r>
          </a:p>
          <a:p>
            <a:pPr>
              <a:spcAft>
                <a:spcPts val="1200"/>
              </a:spcAft>
            </a:pPr>
            <a:r>
              <a:rPr lang="ru-RU" dirty="0"/>
              <a:t>2. </a:t>
            </a:r>
            <a:r>
              <a:rPr lang="ru-RU" b="1" dirty="0"/>
              <a:t>Рост взаимной </a:t>
            </a:r>
            <a:r>
              <a:rPr lang="ru-RU" b="1" dirty="0" smtClean="0"/>
              <a:t>торговли </a:t>
            </a:r>
            <a:r>
              <a:rPr lang="ru-RU" b="1" dirty="0"/>
              <a:t>за счет ликвидации административных и торговых </a:t>
            </a:r>
            <a:r>
              <a:rPr lang="ru-RU" b="1" dirty="0" smtClean="0"/>
              <a:t>барьеров</a:t>
            </a:r>
            <a:r>
              <a:rPr lang="ru-RU" dirty="0" smtClean="0"/>
              <a:t> (ВТО КР с РФ, Белоруссией и Казахстаном в 2014 г. – 2,96 млрд </a:t>
            </a:r>
            <a:r>
              <a:rPr lang="en-US" dirty="0" smtClean="0"/>
              <a:t>$ - 41%);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3. </a:t>
            </a:r>
            <a:r>
              <a:rPr lang="ru-RU" b="1" dirty="0" smtClean="0"/>
              <a:t>Рост поступлений в бюджет от ввозных таможенных пошлин</a:t>
            </a:r>
            <a:r>
              <a:rPr lang="ru-RU" dirty="0"/>
              <a:t>;</a:t>
            </a:r>
          </a:p>
          <a:p>
            <a:endParaRPr lang="ru-R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9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Преимущества участия в ЕАЭС для Киргизской </a:t>
            </a:r>
            <a:r>
              <a:rPr lang="ru-RU" b="1" dirty="0" smtClean="0"/>
              <a:t>республики (продолжение)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784000" y="428"/>
            <a:ext cx="360000" cy="360000"/>
          </a:xfrm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68</a:t>
            </a:fld>
            <a:endParaRPr lang="ru-RU" dirty="0"/>
          </a:p>
        </p:txBody>
      </p:sp>
      <p:sp>
        <p:nvSpPr>
          <p:cNvPr id="5" name="Текст 1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2800">
                <a:latin typeface="+mn-lt"/>
              </a:defRPr>
            </a:lvl1pPr>
            <a:lvl2pPr marL="742950" indent="-285750" eaLnBrk="1" hangingPunct="1">
              <a:buChar char="–"/>
              <a:defRPr sz="2400">
                <a:latin typeface="+mn-lt"/>
              </a:defRPr>
            </a:lvl2pPr>
            <a:lvl3pPr marL="1143000" indent="-228600" eaLnBrk="1" hangingPunct="1">
              <a:buChar char="•"/>
              <a:defRPr sz="2400">
                <a:latin typeface="+mn-lt"/>
              </a:defRPr>
            </a:lvl3pPr>
            <a:lvl4pPr marL="1600200" indent="-228600" eaLnBrk="1" hangingPunct="1">
              <a:buChar char="–"/>
              <a:defRPr sz="2000">
                <a:latin typeface="+mn-lt"/>
              </a:defRPr>
            </a:lvl4pPr>
            <a:lvl5pPr marL="2057400" indent="-228600" eaLnBrk="1" hangingPunct="1">
              <a:buChar char="»"/>
              <a:defRPr sz="2000">
                <a:latin typeface="+mn-lt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endParaRPr lang="ru-RU" b="1" kern="0" dirty="0" smtClean="0">
              <a:solidFill>
                <a:sysClr val="windowText" lastClr="000000"/>
              </a:solidFill>
            </a:endParaRPr>
          </a:p>
          <a:p>
            <a:endParaRPr lang="ru-RU" b="1" kern="0" dirty="0" smtClean="0">
              <a:solidFill>
                <a:sysClr val="windowText" lastClr="000000"/>
              </a:solidFill>
            </a:endParaRPr>
          </a:p>
          <a:p>
            <a:pPr>
              <a:spcAft>
                <a:spcPts val="1200"/>
              </a:spcAft>
            </a:pPr>
            <a:r>
              <a:rPr lang="ru-RU" dirty="0" smtClean="0"/>
              <a:t>4. </a:t>
            </a:r>
            <a:r>
              <a:rPr lang="ru-RU" b="1" dirty="0"/>
              <a:t>Легализация трудовых мигрантов на территории </a:t>
            </a:r>
            <a:r>
              <a:rPr lang="ru-RU" b="1" dirty="0" smtClean="0"/>
              <a:t>ЕАЭС</a:t>
            </a:r>
            <a:r>
              <a:rPr lang="ru-RU" dirty="0"/>
              <a:t>:</a:t>
            </a:r>
            <a:r>
              <a:rPr lang="ru-RU" dirty="0" smtClean="0"/>
              <a:t> 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arenR"/>
            </a:pPr>
            <a:r>
              <a:rPr lang="ru-RU" kern="0" dirty="0" smtClean="0">
                <a:solidFill>
                  <a:sysClr val="windowText" lastClr="000000"/>
                </a:solidFill>
              </a:rPr>
              <a:t>Возможность работать по обычному трудовому договору без квот и лицензий;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arenR"/>
            </a:pPr>
            <a:r>
              <a:rPr lang="ru-RU" kern="0" dirty="0" smtClean="0">
                <a:solidFill>
                  <a:sysClr val="windowText" lastClr="000000"/>
                </a:solidFill>
              </a:rPr>
              <a:t>Возможность пользоваться некоторыми элементами социальной защиты (детские сады и школы для детей);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arenR"/>
            </a:pPr>
            <a:r>
              <a:rPr lang="ru-RU" kern="0" dirty="0" smtClean="0">
                <a:solidFill>
                  <a:sysClr val="windowText" lastClr="000000"/>
                </a:solidFill>
              </a:rPr>
              <a:t>Амнистия для трудовых мигрантов.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4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Преимущества участия в ЕАЭС для Киргизской </a:t>
            </a:r>
            <a:r>
              <a:rPr lang="ru-RU" b="1" dirty="0" smtClean="0"/>
              <a:t>республики (продолжение)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784000" y="428"/>
            <a:ext cx="360000" cy="360000"/>
          </a:xfrm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69</a:t>
            </a:fld>
            <a:endParaRPr lang="ru-RU" dirty="0"/>
          </a:p>
        </p:txBody>
      </p:sp>
      <p:sp>
        <p:nvSpPr>
          <p:cNvPr id="5" name="Текст 1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2800">
                <a:latin typeface="+mn-lt"/>
              </a:defRPr>
            </a:lvl1pPr>
            <a:lvl2pPr marL="742950" indent="-285750" eaLnBrk="1" hangingPunct="1">
              <a:buChar char="–"/>
              <a:defRPr sz="2400">
                <a:latin typeface="+mn-lt"/>
              </a:defRPr>
            </a:lvl2pPr>
            <a:lvl3pPr marL="1143000" indent="-228600" eaLnBrk="1" hangingPunct="1">
              <a:buChar char="•"/>
              <a:defRPr sz="2400">
                <a:latin typeface="+mn-lt"/>
              </a:defRPr>
            </a:lvl3pPr>
            <a:lvl4pPr marL="1600200" indent="-228600" eaLnBrk="1" hangingPunct="1">
              <a:buChar char="–"/>
              <a:defRPr sz="2000">
                <a:latin typeface="+mn-lt"/>
              </a:defRPr>
            </a:lvl4pPr>
            <a:lvl5pPr marL="2057400" indent="-228600" eaLnBrk="1" hangingPunct="1">
              <a:buChar char="»"/>
              <a:defRPr sz="2000">
                <a:latin typeface="+mn-lt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endParaRPr lang="ru-RU" b="1" kern="0" dirty="0" smtClean="0">
              <a:solidFill>
                <a:sysClr val="windowText" lastClr="000000"/>
              </a:solidFill>
            </a:endParaRPr>
          </a:p>
          <a:p>
            <a:endParaRPr lang="ru-RU" b="1" kern="0" dirty="0" smtClean="0">
              <a:solidFill>
                <a:sysClr val="windowText" lastClr="000000"/>
              </a:solidFill>
            </a:endParaRPr>
          </a:p>
          <a:p>
            <a:pPr>
              <a:spcAft>
                <a:spcPts val="1200"/>
              </a:spcAft>
            </a:pPr>
            <a:r>
              <a:rPr lang="ru-RU" dirty="0" smtClean="0"/>
              <a:t>5. </a:t>
            </a:r>
            <a:r>
              <a:rPr lang="ru-RU" b="1" dirty="0" smtClean="0"/>
              <a:t>Повышение инвестиционной привлекательности Кыргызстана </a:t>
            </a:r>
            <a:r>
              <a:rPr lang="ru-RU" dirty="0" smtClean="0"/>
              <a:t>(инфраструктурные проекты, энергетика, транспорт);</a:t>
            </a:r>
            <a:endParaRPr lang="ru-RU" dirty="0"/>
          </a:p>
          <a:p>
            <a:pPr>
              <a:spcAft>
                <a:spcPts val="1200"/>
              </a:spcAft>
            </a:pPr>
            <a:r>
              <a:rPr lang="ru-RU" dirty="0" smtClean="0"/>
              <a:t>6.</a:t>
            </a:r>
            <a:r>
              <a:rPr lang="ru-RU" dirty="0"/>
              <a:t> </a:t>
            </a:r>
            <a:r>
              <a:rPr lang="ru-RU" b="1" dirty="0" smtClean="0"/>
              <a:t>Модернизация таможенной инфраструктуры;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ru-RU" dirty="0" smtClean="0"/>
              <a:t>7. </a:t>
            </a:r>
            <a:r>
              <a:rPr lang="ru-RU" b="1" dirty="0" smtClean="0"/>
              <a:t>Ростр экспорта в РФ в рамках </a:t>
            </a:r>
            <a:r>
              <a:rPr lang="ru-RU" b="1" dirty="0" err="1" smtClean="0"/>
              <a:t>имортозамещения</a:t>
            </a:r>
            <a:r>
              <a:rPr lang="ru-RU" b="1" dirty="0" smtClean="0"/>
              <a:t>;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8. </a:t>
            </a:r>
            <a:r>
              <a:rPr lang="ru-RU" b="1" dirty="0" smtClean="0"/>
              <a:t>Доступ к дешёвым энергоресурсам</a:t>
            </a:r>
            <a:r>
              <a:rPr lang="ru-RU" dirty="0" smtClean="0"/>
              <a:t>.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04000" y="0"/>
            <a:ext cx="540000" cy="540000"/>
          </a:xfrm>
        </p:spPr>
        <p:txBody>
          <a:bodyPr/>
          <a:lstStyle/>
          <a:p>
            <a:fld id="{515FC477-0A05-4F3E-8EE9-E015C9089D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4375" y="642938"/>
            <a:ext cx="7715250" cy="7858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ЭТАПЫ ЕВРАЗИЙСКОЙ ЭКОНОМИЧЕСКОЙ  ИНТЕГРАЦИИ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98475" y="1828800"/>
            <a:ext cx="8147050" cy="4695825"/>
          </a:xfrm>
        </p:spPr>
        <p:txBody>
          <a:bodyPr>
            <a:normAutofit fontScale="925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600" b="1" dirty="0" smtClean="0"/>
              <a:t>20</a:t>
            </a:r>
            <a:r>
              <a:rPr lang="en-US" sz="2600" b="1" dirty="0" smtClean="0"/>
              <a:t>10</a:t>
            </a:r>
            <a:r>
              <a:rPr lang="ru-RU" sz="2600" b="1" dirty="0" smtClean="0"/>
              <a:t>-201</a:t>
            </a:r>
            <a:r>
              <a:rPr lang="en-US" sz="2600" b="1" dirty="0" smtClean="0"/>
              <a:t>1</a:t>
            </a:r>
            <a:r>
              <a:rPr lang="ru-RU" sz="2600" b="1" dirty="0" smtClean="0"/>
              <a:t> </a:t>
            </a:r>
            <a:r>
              <a:rPr lang="ru-RU" sz="2600" b="1" dirty="0"/>
              <a:t>гг. – Таможенный союз Республики Беларусь, Республики Казахстан и Российской Федерации</a:t>
            </a:r>
          </a:p>
          <a:p>
            <a:pPr marL="342900" lvl="1" indent="0">
              <a:spcAft>
                <a:spcPts val="1200"/>
              </a:spcAft>
              <a:buNone/>
            </a:pPr>
            <a:r>
              <a:rPr lang="ru-RU" sz="2100" dirty="0" smtClean="0"/>
              <a:t>- применение </a:t>
            </a:r>
            <a:r>
              <a:rPr lang="ru-RU" sz="2100" dirty="0"/>
              <a:t>Единого таможенного тарифа и иных мер регулирования внешней торговли товарами с третьими странами;</a:t>
            </a:r>
          </a:p>
          <a:p>
            <a:pPr marL="342900" lvl="1" indent="0">
              <a:spcAft>
                <a:spcPts val="1200"/>
              </a:spcAft>
              <a:buNone/>
            </a:pPr>
            <a:r>
              <a:rPr lang="ru-RU" sz="2100" dirty="0" smtClean="0"/>
              <a:t>- свободное </a:t>
            </a:r>
            <a:r>
              <a:rPr lang="ru-RU" sz="2100" dirty="0"/>
              <a:t>перемещение товаров между территориями государств-членов без применения таможенного декларирования и государственного контроля (транспортного, санитарного, ветеринарно-санитарного, карантинного, фитосанитарного);</a:t>
            </a:r>
          </a:p>
          <a:p>
            <a:pPr marL="342900" lvl="1" indent="0">
              <a:spcAft>
                <a:spcPts val="1200"/>
              </a:spcAft>
              <a:buNone/>
            </a:pPr>
            <a:r>
              <a:rPr lang="ru-RU" sz="2100" dirty="0" smtClean="0"/>
              <a:t>- введение </a:t>
            </a:r>
            <a:r>
              <a:rPr lang="ru-RU" sz="2100" dirty="0"/>
              <a:t>механизма зачисления и распределения сумм ввозных пошлин, их перечисления в доход бюджетов государств-членов (</a:t>
            </a:r>
            <a:r>
              <a:rPr lang="ru-RU" sz="2100" dirty="0" smtClean="0"/>
              <a:t>87,00% </a:t>
            </a:r>
            <a:r>
              <a:rPr lang="ru-RU" sz="2100" dirty="0"/>
              <a:t>- Российская Федерация, </a:t>
            </a:r>
            <a:r>
              <a:rPr lang="ru-RU" sz="2100" dirty="0" smtClean="0"/>
              <a:t>7,25% </a:t>
            </a:r>
            <a:r>
              <a:rPr lang="ru-RU" sz="2100" dirty="0"/>
              <a:t>- Казахстан, </a:t>
            </a:r>
            <a:r>
              <a:rPr lang="ru-RU" sz="2100" dirty="0" smtClean="0"/>
              <a:t>4,65% </a:t>
            </a:r>
            <a:r>
              <a:rPr lang="ru-RU" sz="2100" dirty="0"/>
              <a:t>- </a:t>
            </a:r>
            <a:r>
              <a:rPr lang="ru-RU" sz="2100" dirty="0" smtClean="0"/>
              <a:t>Беларусь, 1,1% - Армения).</a:t>
            </a:r>
            <a:endParaRPr lang="ru-RU" sz="2100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23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Преимущества участия </a:t>
            </a:r>
            <a:r>
              <a:rPr lang="ru-RU" b="1" dirty="0" smtClean="0"/>
              <a:t>Кыргызстана </a:t>
            </a:r>
            <a:br>
              <a:rPr lang="ru-RU" b="1" dirty="0" smtClean="0"/>
            </a:br>
            <a:r>
              <a:rPr lang="ru-RU" b="1" dirty="0" smtClean="0"/>
              <a:t>для ЕАЭС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784000" y="428"/>
            <a:ext cx="360000" cy="360000"/>
          </a:xfrm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70</a:t>
            </a:fld>
            <a:endParaRPr lang="ru-RU" dirty="0"/>
          </a:p>
        </p:txBody>
      </p:sp>
      <p:sp>
        <p:nvSpPr>
          <p:cNvPr id="5" name="Текст 1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2800">
                <a:latin typeface="+mn-lt"/>
              </a:defRPr>
            </a:lvl1pPr>
            <a:lvl2pPr marL="742950" indent="-285750" eaLnBrk="1" hangingPunct="1">
              <a:buChar char="–"/>
              <a:defRPr sz="2400">
                <a:latin typeface="+mn-lt"/>
              </a:defRPr>
            </a:lvl2pPr>
            <a:lvl3pPr marL="1143000" indent="-228600" eaLnBrk="1" hangingPunct="1">
              <a:buChar char="•"/>
              <a:defRPr sz="2400">
                <a:latin typeface="+mn-lt"/>
              </a:defRPr>
            </a:lvl3pPr>
            <a:lvl4pPr marL="1600200" indent="-228600" eaLnBrk="1" hangingPunct="1">
              <a:buChar char="–"/>
              <a:defRPr sz="2000">
                <a:latin typeface="+mn-lt"/>
              </a:defRPr>
            </a:lvl4pPr>
            <a:lvl5pPr marL="2057400" indent="-228600" eaLnBrk="1" hangingPunct="1">
              <a:buChar char="»"/>
              <a:defRPr sz="2000">
                <a:latin typeface="+mn-lt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endParaRPr lang="ru-RU" b="1" kern="0" dirty="0" smtClean="0">
              <a:solidFill>
                <a:sysClr val="windowText" lastClr="000000"/>
              </a:solidFill>
            </a:endParaRPr>
          </a:p>
          <a:p>
            <a:endParaRPr lang="ru-RU" b="1" kern="0" dirty="0" smtClean="0">
              <a:solidFill>
                <a:sysClr val="windowText" lastClr="000000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ru-RU" b="1" dirty="0" smtClean="0"/>
              <a:t>Доступ на рынок объёмом 5,7 млн человек, обладающий рядом преимуществ (дешёвая электроэнергия, рабочая сила и недвижимость)</a:t>
            </a:r>
            <a:r>
              <a:rPr lang="ru-RU" dirty="0" smtClean="0"/>
              <a:t>;</a:t>
            </a:r>
            <a:endParaRPr lang="ru-RU" dirty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ru-RU" b="1" dirty="0" smtClean="0"/>
              <a:t>«Легализация» трудовых мигрантов, привлечение их к крупным инфраструктурным проектам ЕАЭС;</a:t>
            </a:r>
            <a:endParaRPr lang="en-US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ru-RU" b="1" dirty="0" smtClean="0"/>
              <a:t>Надёжная таможенная граница по внешнему контуру;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ru-RU" b="1" dirty="0" smtClean="0"/>
              <a:t>Сопряжённость ЕАЭС и Экономического пояса Шёлкового пути.</a:t>
            </a:r>
          </a:p>
        </p:txBody>
      </p:sp>
    </p:spTree>
    <p:extLst>
      <p:ext uri="{BB962C8B-B14F-4D97-AF65-F5344CB8AC3E}">
        <p14:creationId xmlns:p14="http://schemas.microsoft.com/office/powerpoint/2010/main" val="28480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3995" y="260648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Россия – ведущий экономический партнёр Армении</a:t>
            </a:r>
            <a:endParaRPr lang="ru-RU" sz="2800" dirty="0"/>
          </a:p>
          <a:p>
            <a:pPr algn="ctr"/>
            <a:r>
              <a:rPr lang="ru-RU" sz="2000" dirty="0"/>
              <a:t>(доля во внешней торговле – 23,5%).</a:t>
            </a:r>
            <a:endParaRPr lang="ru-RU" sz="2000" b="1" dirty="0" smtClean="0"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4869160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Объём взаимного товарооборота в 2014 г. составил 1,4 </a:t>
            </a:r>
            <a:r>
              <a:rPr lang="ru-RU" sz="2400" dirty="0" smtClean="0"/>
              <a:t>млрд</a:t>
            </a:r>
            <a:r>
              <a:rPr lang="en-US" sz="2400" dirty="0" smtClean="0"/>
              <a:t> $</a:t>
            </a:r>
            <a:r>
              <a:rPr lang="ru-RU" sz="2400" dirty="0" smtClean="0"/>
              <a:t>, </a:t>
            </a:r>
            <a:r>
              <a:rPr lang="ru-RU" sz="2400" dirty="0"/>
              <a:t>увеличившись за год на 3,2%.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90048" y="1700808"/>
            <a:ext cx="656390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1,4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$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+3,2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год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784000" y="428"/>
            <a:ext cx="360000" cy="360000"/>
          </a:xfrm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11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3995" y="260648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Россия – ведущий экономический партнёр </a:t>
            </a:r>
            <a:r>
              <a:rPr lang="ru-RU" sz="2800" b="1" dirty="0" smtClean="0"/>
              <a:t>Армении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3995" y="3356992"/>
            <a:ext cx="89289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Накопленный с 1991</a:t>
            </a:r>
            <a:r>
              <a:rPr lang="en-US" sz="2400" dirty="0"/>
              <a:t> </a:t>
            </a:r>
            <a:r>
              <a:rPr lang="ru-RU" sz="2400" dirty="0"/>
              <a:t>г. </a:t>
            </a:r>
            <a:r>
              <a:rPr lang="ru-RU" sz="2400" b="1" dirty="0"/>
              <a:t>объём российских капиталовложений в экономику республики – более 3,2</a:t>
            </a:r>
            <a:r>
              <a:rPr lang="en-US" sz="2400" b="1" dirty="0"/>
              <a:t> </a:t>
            </a:r>
            <a:r>
              <a:rPr lang="ru-RU" sz="2400" b="1" dirty="0" smtClean="0"/>
              <a:t>млрд</a:t>
            </a:r>
            <a:r>
              <a:rPr lang="en-US" sz="2400" b="1" dirty="0" smtClean="0"/>
              <a:t> $</a:t>
            </a:r>
            <a:r>
              <a:rPr lang="ru-RU" sz="2400" b="1" dirty="0" smtClean="0"/>
              <a:t> </a:t>
            </a:r>
            <a:r>
              <a:rPr lang="ru-RU" sz="2400" dirty="0"/>
              <a:t>(более 50% всех иностранных инвестиций</a:t>
            </a:r>
            <a:r>
              <a:rPr lang="ru-RU" sz="2400" dirty="0" smtClean="0"/>
              <a:t>).</a:t>
            </a:r>
            <a:endParaRPr lang="en-US" sz="2400" dirty="0" smtClean="0"/>
          </a:p>
          <a:p>
            <a:endParaRPr lang="ru-RU" sz="2400" dirty="0"/>
          </a:p>
          <a:p>
            <a:r>
              <a:rPr lang="ru-RU" sz="2400" dirty="0"/>
              <a:t>	Общее количество действующих в Армении </a:t>
            </a:r>
            <a:r>
              <a:rPr lang="ru-RU" sz="2400" b="1" dirty="0"/>
              <a:t>предприятий с российским капиталом </a:t>
            </a:r>
            <a:r>
              <a:rPr lang="ru-RU" sz="2400" dirty="0"/>
              <a:t>– </a:t>
            </a:r>
            <a:r>
              <a:rPr lang="ru-RU" sz="2400" b="1" dirty="0"/>
              <a:t>около 1300 (более четверти всех хозяйствующих субъектов</a:t>
            </a:r>
            <a:r>
              <a:rPr lang="ru-RU" sz="2400" dirty="0"/>
              <a:t> республики с участием иностранного капитала).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484784"/>
            <a:ext cx="8928991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&gt;50%</a:t>
            </a:r>
          </a:p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всех иностранных инвестиций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784000" y="428"/>
            <a:ext cx="360000" cy="360000"/>
          </a:xfrm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3995" y="260648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Россия – ведущий экономический партнёр </a:t>
            </a:r>
            <a:r>
              <a:rPr lang="ru-RU" sz="2800" b="1" dirty="0" smtClean="0"/>
              <a:t>Армении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3853" y="1916832"/>
            <a:ext cx="89289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2400"/>
              </a:spcAft>
            </a:pPr>
            <a:r>
              <a:rPr lang="ru-RU" sz="2000" b="1" dirty="0"/>
              <a:t>Крупные проекты в Армении</a:t>
            </a:r>
            <a:r>
              <a:rPr lang="ru-RU" sz="2000" dirty="0"/>
              <a:t> реализуют российские</a:t>
            </a:r>
            <a:r>
              <a:rPr lang="ru-RU" sz="2000" b="1" dirty="0"/>
              <a:t> энергетические компании</a:t>
            </a:r>
            <a:r>
              <a:rPr lang="ru-RU" sz="2000" dirty="0"/>
              <a:t>. В декабре 2013 г. при участии ОАО «Газпром» успешно введен в эксплуатацию 5-й энергоблок </a:t>
            </a:r>
            <a:r>
              <a:rPr lang="ru-RU" sz="2000" b="1" dirty="0" err="1"/>
              <a:t>Разданской</a:t>
            </a:r>
            <a:r>
              <a:rPr lang="ru-RU" sz="2000" b="1" dirty="0"/>
              <a:t> ТЭС</a:t>
            </a:r>
            <a:r>
              <a:rPr lang="ru-RU" sz="2000" dirty="0"/>
              <a:t> (стоимость – 465 </a:t>
            </a:r>
            <a:r>
              <a:rPr lang="ru-RU" sz="2000" dirty="0" smtClean="0"/>
              <a:t>млн </a:t>
            </a:r>
            <a:r>
              <a:rPr lang="en-US" sz="2000" dirty="0" smtClean="0"/>
              <a:t>$</a:t>
            </a:r>
            <a:r>
              <a:rPr lang="ru-RU" sz="2000" dirty="0" smtClean="0"/>
              <a:t>). </a:t>
            </a:r>
            <a:r>
              <a:rPr lang="ru-RU" sz="2000" dirty="0"/>
              <a:t>Инвестиции российского холдинга в развитие газотранспортной системы страны </a:t>
            </a:r>
            <a:r>
              <a:rPr lang="ru-RU" sz="2000" b="1" dirty="0"/>
              <a:t>в 2006–2015гг.</a:t>
            </a:r>
            <a:r>
              <a:rPr lang="ru-RU" sz="2000" dirty="0"/>
              <a:t> составили </a:t>
            </a:r>
            <a:r>
              <a:rPr lang="ru-RU" sz="2000" b="1" dirty="0"/>
              <a:t>200 </a:t>
            </a:r>
            <a:r>
              <a:rPr lang="ru-RU" sz="2000" b="1" dirty="0" smtClean="0"/>
              <a:t>млн</a:t>
            </a:r>
            <a:r>
              <a:rPr lang="en-US" sz="2000" b="1" dirty="0" smtClean="0"/>
              <a:t> $</a:t>
            </a:r>
            <a:r>
              <a:rPr lang="ru-RU" sz="2000" dirty="0" smtClean="0"/>
              <a:t> </a:t>
            </a:r>
            <a:r>
              <a:rPr lang="ru-RU" sz="2000" dirty="0"/>
              <a:t>и в ближайшие 5 лет будут увеличены ещё на 60 </a:t>
            </a:r>
            <a:r>
              <a:rPr lang="ru-RU" sz="2000" dirty="0" smtClean="0"/>
              <a:t>млн</a:t>
            </a:r>
            <a:r>
              <a:rPr lang="en-US" sz="2000" dirty="0" smtClean="0"/>
              <a:t> $</a:t>
            </a:r>
            <a:r>
              <a:rPr lang="ru-RU" sz="2000" dirty="0" smtClean="0"/>
              <a:t>.</a:t>
            </a:r>
            <a:endParaRPr lang="ru-RU" sz="2000" dirty="0"/>
          </a:p>
          <a:p>
            <a:pPr indent="457200" algn="just">
              <a:spcAft>
                <a:spcPts val="2400"/>
              </a:spcAft>
            </a:pPr>
            <a:r>
              <a:rPr lang="ru-RU" sz="2000" dirty="0" smtClean="0"/>
              <a:t>«</a:t>
            </a:r>
            <a:r>
              <a:rPr lang="ru-RU" sz="2000" dirty="0"/>
              <a:t>РЖД» осуществляет масштабную программу </a:t>
            </a:r>
            <a:r>
              <a:rPr lang="ru-RU" sz="2000" b="1" dirty="0"/>
              <a:t>модернизации железных дорог</a:t>
            </a:r>
            <a:r>
              <a:rPr lang="ru-RU" sz="2000" dirty="0"/>
              <a:t> Армении на общую сумму </a:t>
            </a:r>
            <a:r>
              <a:rPr lang="ru-RU" sz="2000" b="1" dirty="0"/>
              <a:t>свыше 500 </a:t>
            </a:r>
            <a:r>
              <a:rPr lang="ru-RU" sz="2000" b="1" dirty="0" smtClean="0"/>
              <a:t>млн</a:t>
            </a:r>
            <a:r>
              <a:rPr lang="en-US" sz="2000" b="1" dirty="0" smtClean="0"/>
              <a:t> $.</a:t>
            </a:r>
            <a:endParaRPr lang="en-US" sz="2000" dirty="0" smtClean="0"/>
          </a:p>
          <a:p>
            <a:pPr indent="457200" algn="just">
              <a:spcAft>
                <a:spcPts val="2400"/>
              </a:spcAft>
            </a:pPr>
            <a:r>
              <a:rPr lang="ru-RU" sz="2000" dirty="0" smtClean="0"/>
              <a:t>«</a:t>
            </a:r>
            <a:r>
              <a:rPr lang="ru-RU" sz="2000" dirty="0"/>
              <a:t>РУСАЛ» вложил </a:t>
            </a:r>
            <a:r>
              <a:rPr lang="ru-RU" sz="2000" b="1" dirty="0"/>
              <a:t>более 100 </a:t>
            </a:r>
            <a:r>
              <a:rPr lang="ru-RU" sz="2000" b="1" dirty="0" smtClean="0"/>
              <a:t>млн</a:t>
            </a:r>
            <a:r>
              <a:rPr lang="en-US" sz="2000" b="1" dirty="0" smtClean="0"/>
              <a:t> $</a:t>
            </a:r>
            <a:r>
              <a:rPr lang="ru-RU" sz="2000" dirty="0" smtClean="0"/>
              <a:t> </a:t>
            </a:r>
            <a:r>
              <a:rPr lang="ru-RU" sz="2000" dirty="0"/>
              <a:t>в крупнейшее предприятие республики «АРМЕНАЛ» (ведущий </a:t>
            </a:r>
            <a:r>
              <a:rPr lang="ru-RU" sz="2000" b="1" dirty="0"/>
              <a:t>производитель алюминиевой фольги</a:t>
            </a:r>
            <a:r>
              <a:rPr lang="ru-RU" sz="2000" dirty="0"/>
              <a:t> на Кавказе мощностью 25 тыс. т в год). </a:t>
            </a:r>
            <a:r>
              <a:rPr lang="ru-RU" sz="2000" b="1" dirty="0"/>
              <a:t>До </a:t>
            </a:r>
            <a:r>
              <a:rPr lang="ru-RU" sz="2000" b="1" dirty="0" smtClean="0"/>
              <a:t>2020</a:t>
            </a:r>
            <a:r>
              <a:rPr lang="en-US" sz="2000" b="1" dirty="0" smtClean="0"/>
              <a:t> </a:t>
            </a:r>
            <a:r>
              <a:rPr lang="ru-RU" sz="2000" b="1" dirty="0" smtClean="0"/>
              <a:t>г</a:t>
            </a:r>
            <a:r>
              <a:rPr lang="ru-RU" sz="2000" b="1" dirty="0"/>
              <a:t>. </a:t>
            </a:r>
            <a:r>
              <a:rPr lang="ru-RU" sz="2000" dirty="0"/>
              <a:t>намечено инвестировать</a:t>
            </a:r>
            <a:r>
              <a:rPr lang="ru-RU" sz="2000" b="1" dirty="0"/>
              <a:t> дополнительно 20 </a:t>
            </a:r>
            <a:r>
              <a:rPr lang="ru-RU" sz="2000" b="1" dirty="0" smtClean="0"/>
              <a:t>млн</a:t>
            </a:r>
            <a:r>
              <a:rPr lang="en-US" sz="2000" b="1" dirty="0" smtClean="0"/>
              <a:t> $.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784000" y="428"/>
            <a:ext cx="360000" cy="360000"/>
          </a:xfrm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56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332656"/>
            <a:ext cx="89289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ВТО Армении со странами СНГ и </a:t>
            </a:r>
            <a:r>
              <a:rPr lang="ru-RU" sz="3200" b="1" dirty="0" smtClean="0"/>
              <a:t>ЕС</a:t>
            </a:r>
            <a:endParaRPr lang="en-US" sz="3200" b="1" dirty="0" smtClean="0"/>
          </a:p>
          <a:p>
            <a:pPr algn="ctr"/>
            <a:r>
              <a:rPr lang="ru-RU" b="1" i="1" dirty="0"/>
              <a:t>Торговый оборот Армении со странами СНГ в 2014г.</a:t>
            </a:r>
            <a:endParaRPr lang="ru-RU" b="1" dirty="0" smtClean="0"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5" y="1484784"/>
            <a:ext cx="8928991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1,7 </a:t>
            </a:r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$</a:t>
            </a:r>
          </a:p>
          <a:p>
            <a:pPr algn="ctr"/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(28,7</a:t>
            </a: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770997"/>
              </p:ext>
            </p:extLst>
          </p:nvPr>
        </p:nvGraphicFramePr>
        <p:xfrm>
          <a:off x="107503" y="3356992"/>
          <a:ext cx="8928993" cy="3240360"/>
        </p:xfrm>
        <a:graphic>
          <a:graphicData uri="http://schemas.openxmlformats.org/drawingml/2006/table">
            <a:tbl>
              <a:tblPr firstRow="1" bandRow="1"/>
              <a:tblGrid>
                <a:gridCol w="2976331"/>
                <a:gridCol w="2976331"/>
                <a:gridCol w="2976331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Страна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млн </a:t>
                      </a:r>
                      <a:r>
                        <a:rPr lang="en-US" sz="2800" b="1" dirty="0" smtClean="0"/>
                        <a:t>$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%</a:t>
                      </a:r>
                      <a:endParaRPr lang="ru-RU" sz="2800" b="1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Россия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1 400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+3,2</a:t>
                      </a:r>
                      <a:endParaRPr lang="ru-RU" sz="28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2800" i="1" dirty="0" smtClean="0"/>
                        <a:t>Украина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/>
                        <a:t>212,9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/>
                        <a:t>-11,9 </a:t>
                      </a:r>
                      <a:endParaRPr lang="ru-RU" sz="28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2800" i="1" dirty="0" smtClean="0"/>
                        <a:t>Белоруссия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/>
                        <a:t>40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/>
                        <a:t>-19</a:t>
                      </a:r>
                      <a:endParaRPr lang="ru-RU" sz="28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2800" i="1" dirty="0" smtClean="0"/>
                        <a:t>Казахстан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/>
                        <a:t>7,5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/>
                        <a:t>-6,5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784000" y="428"/>
            <a:ext cx="360000" cy="360000"/>
          </a:xfrm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77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332656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Доля стран ЕС в товарообороте </a:t>
            </a:r>
            <a:r>
              <a:rPr lang="ru-RU" sz="3200" b="1" dirty="0" smtClean="0"/>
              <a:t>Армении</a:t>
            </a:r>
            <a:endParaRPr lang="en-US" sz="3200" b="1" dirty="0" smtClean="0"/>
          </a:p>
          <a:p>
            <a:pPr algn="ctr"/>
            <a:r>
              <a:rPr lang="en-US" sz="2400" b="1" dirty="0" smtClean="0"/>
              <a:t>(2014 </a:t>
            </a:r>
            <a:r>
              <a:rPr lang="ru-RU" sz="2400" b="1" dirty="0" smtClean="0"/>
              <a:t>г.</a:t>
            </a:r>
            <a:r>
              <a:rPr lang="en-US" sz="2400" b="1" dirty="0" smtClean="0"/>
              <a:t>)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484784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i="1" dirty="0"/>
          </a:p>
          <a:p>
            <a:pPr algn="ctr"/>
            <a:r>
              <a:rPr lang="ru-RU" sz="3600" dirty="0" smtClean="0">
                <a:latin typeface="Ariac" panose="020B0506020202030204" pitchFamily="34" charset="0"/>
              </a:rPr>
              <a:t>1,57</a:t>
            </a:r>
            <a:r>
              <a:rPr lang="ru-RU" sz="3600" dirty="0">
                <a:latin typeface="Ariac" panose="020B0506020202030204" pitchFamily="34" charset="0"/>
              </a:rPr>
              <a:t> </a:t>
            </a:r>
            <a:r>
              <a:rPr lang="ru-RU" sz="3600" dirty="0" smtClean="0">
                <a:latin typeface="Ariac" panose="020B0506020202030204" pitchFamily="34" charset="0"/>
              </a:rPr>
              <a:t>млрд</a:t>
            </a:r>
            <a:r>
              <a:rPr lang="en-US" sz="3600" dirty="0" smtClean="0">
                <a:latin typeface="Ariac" panose="020B0506020202030204" pitchFamily="34" charset="0"/>
              </a:rPr>
              <a:t> $</a:t>
            </a:r>
            <a:r>
              <a:rPr lang="ru-RU" sz="3600" dirty="0" smtClean="0">
                <a:latin typeface="Ariac" panose="020B0506020202030204" pitchFamily="34" charset="0"/>
              </a:rPr>
              <a:t> или </a:t>
            </a:r>
            <a:r>
              <a:rPr lang="ru-RU" sz="3600" dirty="0">
                <a:latin typeface="Ariac" panose="020B0506020202030204" pitchFamily="34" charset="0"/>
              </a:rPr>
              <a:t>26,6% 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684654"/>
              </p:ext>
            </p:extLst>
          </p:nvPr>
        </p:nvGraphicFramePr>
        <p:xfrm>
          <a:off x="647564" y="2685113"/>
          <a:ext cx="7848872" cy="3912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784000" y="428"/>
            <a:ext cx="360000" cy="360000"/>
          </a:xfrm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Рисунок 1 – Какие барьеры препятствуют гармонизации законодательства финансовых рынков стран – участников Евразийского экономического союза?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0935" y="4710113"/>
            <a:ext cx="83621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1 - отсутствие наднационального органа по регулированию финансового рынка;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2 </a:t>
            </a:r>
            <a:r>
              <a:rPr lang="ru-RU" dirty="0">
                <a:solidFill>
                  <a:srgbClr val="FFFF00"/>
                </a:solidFill>
              </a:rPr>
              <a:t>- уровень развития финансовой инфраструктуры; 3 - представляемый спектр услуг финансового рынка; 4 - низкий уровень системы управления рисками;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5 </a:t>
            </a:r>
            <a:r>
              <a:rPr lang="ru-RU" dirty="0">
                <a:solidFill>
                  <a:srgbClr val="FFFF00"/>
                </a:solidFill>
              </a:rPr>
              <a:t>- недостаточный уровень защиты прав и интересов потребителей финансовых услуг и инвесторов: 6 - отсутствие механизма взаимного признания лицензий финансовых организаций на территории ЕАЭС; 7 - дискриминационный доступ на финансовые рынки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2147888"/>
            <a:ext cx="67341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784000" y="428"/>
            <a:ext cx="360000" cy="360000"/>
          </a:xfr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9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Рисунок 2 – Стратегические приоритеты гармонизации законодательства в области финансовых рынков ЕАЭС до 2025 года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0935" y="4710113"/>
            <a:ext cx="83621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1 - использование единой терминологии; 2 - понятие участников финансовых рынков и их юридического статуса; 3 - требования к профессиональной квалификации и деловой репутации руководителей организаций на финансовых рынках; 4 -требования к эмитенту и ценным бумагам, допускаемым к торгам и раскрытию информации на организованном рынке; 5 -законодательство по защите прав потребителей финансовых услуг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84784"/>
            <a:ext cx="67056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784000" y="428"/>
            <a:ext cx="360000" cy="360000"/>
          </a:xfr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7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Рисунок 3 – Основа Концепции наднациональной системы консолидированного финансового надзора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0934" y="5157192"/>
            <a:ext cx="83621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1 - общие принципы функционирования надзорной инфраструктуры на наднациональном уровне; 2- исполнительные наднациональные органы финансового надзора; 3 - механизм кооперации действующих национальных органов финансового надзора стран ЕАЭС; 4 - система практического внедрения единой надзорной культуры в странах ЕАЭС; 5 -другое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29" y="1556792"/>
            <a:ext cx="68103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784000" y="428"/>
            <a:ext cx="360000" cy="360000"/>
          </a:xfr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7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Рисунок 4 – Функции и полномочия, которые требуют закрепления в нормативных актах, регулирующих деятельность </a:t>
            </a:r>
            <a:r>
              <a:rPr lang="ru-RU" sz="1800" dirty="0" err="1"/>
              <a:t>органанаднационального</a:t>
            </a:r>
            <a:r>
              <a:rPr lang="ru-RU" sz="1800" dirty="0"/>
              <a:t> финансового </a:t>
            </a:r>
            <a:r>
              <a:rPr lang="ru-RU" sz="1800" dirty="0" err="1"/>
              <a:t>микропруденциального</a:t>
            </a:r>
            <a:r>
              <a:rPr lang="ru-RU" sz="1800" dirty="0"/>
              <a:t> надзора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0934" y="5157192"/>
            <a:ext cx="836213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FF00"/>
                </a:solidFill>
              </a:rPr>
              <a:t>1 - надзор за процессами слияний и поглощений в соответствующем секторе, подконтрольном органу </a:t>
            </a:r>
            <a:r>
              <a:rPr lang="ru-RU" sz="1400" dirty="0" err="1">
                <a:solidFill>
                  <a:srgbClr val="FFFF00"/>
                </a:solidFill>
              </a:rPr>
              <a:t>микропруденциального</a:t>
            </a:r>
            <a:r>
              <a:rPr lang="ru-RU" sz="1400" dirty="0">
                <a:solidFill>
                  <a:srgbClr val="FFFF00"/>
                </a:solidFill>
              </a:rPr>
              <a:t> регулирования; 2 - оценка влияния на деятельность домохозяйств, среднего и малого бизнеса; 3 - разработка показателей оценки рисков и/или общих подходов к выявлению и оценке системного риска; 4 - участие органа надзора в процедурах финансового оздоровления финансовых институтов и оказание им финансовой помощи; 5 – взаимодействие наднационального органа финансового надзора с механизмом гарантирования депозитов и/или компенсационной защиты инвесторов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68" y="1484784"/>
            <a:ext cx="68770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784000" y="428"/>
            <a:ext cx="360000" cy="360000"/>
          </a:xfr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07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8604000" y="0"/>
            <a:ext cx="540000" cy="540000"/>
          </a:xfrm>
        </p:spPr>
        <p:txBody>
          <a:bodyPr/>
          <a:lstStyle/>
          <a:p>
            <a:fld id="{515FC477-0A05-4F3E-8EE9-E015C9089D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98475" y="549275"/>
            <a:ext cx="8147050" cy="55768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ru-RU" sz="1800" b="1" dirty="0" smtClean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sz="1800" b="1" dirty="0" smtClean="0"/>
              <a:t>2.  201</a:t>
            </a:r>
            <a:r>
              <a:rPr lang="en-US" sz="1800" b="1" dirty="0" smtClean="0"/>
              <a:t>2</a:t>
            </a:r>
            <a:r>
              <a:rPr lang="ru-RU" sz="1800" b="1" dirty="0" smtClean="0"/>
              <a:t>-2014 </a:t>
            </a:r>
            <a:r>
              <a:rPr lang="ru-RU" sz="1800" b="1" dirty="0"/>
              <a:t>гг. – Единое экономическое пространство Республики Беларусь, Республики Казахстан и Российской Федерации</a:t>
            </a: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sz="1800" dirty="0" smtClean="0"/>
              <a:t>- проведение </a:t>
            </a:r>
            <a:r>
              <a:rPr lang="ru-RU" sz="1800" dirty="0"/>
              <a:t>согласованной макроэкономической политики по созданию общего рынка товаров, услуг, капиталов и труда;</a:t>
            </a: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sz="1800" dirty="0" smtClean="0"/>
              <a:t>-создание </a:t>
            </a:r>
            <a:r>
              <a:rPr lang="ru-RU" sz="1800" dirty="0"/>
              <a:t>Евразийской экономической комиссии, как регулирующего органа по формированию единого экономического пространства.</a:t>
            </a:r>
          </a:p>
          <a:p>
            <a:endParaRPr lang="ru-RU" dirty="0"/>
          </a:p>
          <a:p>
            <a:pPr marL="0" lvl="0" indent="0">
              <a:lnSpc>
                <a:spcPct val="100000"/>
              </a:lnSpc>
              <a:buNone/>
            </a:pPr>
            <a:r>
              <a:rPr lang="ru-RU" sz="1800" b="1" dirty="0" smtClean="0"/>
              <a:t>3. 2015 </a:t>
            </a:r>
            <a:r>
              <a:rPr lang="ru-RU" sz="1800" b="1" dirty="0"/>
              <a:t>г – по настоящее время – Евразийский экономический  союз (Республика Армения, Республика Беларусь, Республика Казахстан, Киргизская Республика  и Российская Федерация)</a:t>
            </a:r>
          </a:p>
          <a:p>
            <a:pPr marL="0" indent="0">
              <a:buNone/>
            </a:pP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611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Segoe UI"/>
              </a:rPr>
              <a:t>Рисунок 5 – Наиболее значимые компетенции наднационального органа по регулированию финансовых рынков ЕАЭС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0934" y="5157192"/>
            <a:ext cx="83621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FFF00"/>
                </a:solidFill>
              </a:rPr>
              <a:t>1 - повышение эффективности функционирования финансовых рынков; 2 - защита общественных ценностей, таких как целостность и стабильность финансовой системы, прозрачность рынков и финансовых процедур, защита инвесторов и др.; 3 - предотвращение регулирующего арбитража и гарантирование единого правового поля; 4 - усиление международной контролирующей координации в пользу экономики в целом, включая финансовый рынок и потребителей услуг; </a:t>
            </a:r>
            <a:endParaRPr lang="en-US" sz="1200" dirty="0" smtClean="0">
              <a:solidFill>
                <a:srgbClr val="FFFF00"/>
              </a:solidFill>
            </a:endParaRPr>
          </a:p>
          <a:p>
            <a:r>
              <a:rPr lang="ru-RU" sz="1200" dirty="0" smtClean="0">
                <a:solidFill>
                  <a:srgbClr val="FFFF00"/>
                </a:solidFill>
              </a:rPr>
              <a:t>5 </a:t>
            </a:r>
            <a:r>
              <a:rPr lang="ru-RU" sz="1200" dirty="0">
                <a:solidFill>
                  <a:srgbClr val="FFFF00"/>
                </a:solidFill>
              </a:rPr>
              <a:t>- обязанности по регулированию новых финансовых продуктов (финансовые инновации); 6 - административная и финансовая автономия; 7 - разработка и экспертиза регулирующих наднациональных отраслевых стандартов финансовых услуг; 8 - обеспечение унифицированного подхода в области схем компенсации потерь инвесторов и клиентов; </a:t>
            </a:r>
            <a:endParaRPr lang="en-US" sz="1200" dirty="0" smtClean="0">
              <a:solidFill>
                <a:srgbClr val="FFFF00"/>
              </a:solidFill>
            </a:endParaRPr>
          </a:p>
          <a:p>
            <a:r>
              <a:rPr lang="ru-RU" sz="1200" dirty="0" smtClean="0">
                <a:solidFill>
                  <a:srgbClr val="FFFF00"/>
                </a:solidFill>
              </a:rPr>
              <a:t>9 </a:t>
            </a:r>
            <a:r>
              <a:rPr lang="ru-RU" sz="1200" dirty="0">
                <a:solidFill>
                  <a:srgbClr val="FFFF00"/>
                </a:solidFill>
              </a:rPr>
              <a:t>– выпускать рекомендации, руководящие принципы и регулирующие стандарты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94817"/>
            <a:ext cx="70104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784000" y="428"/>
            <a:ext cx="360000" cy="360000"/>
          </a:xfr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80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4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216" y="404664"/>
            <a:ext cx="8229600" cy="42292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Рисунок 6 –Преимущества создания </a:t>
            </a:r>
            <a:r>
              <a:rPr lang="ru-RU" sz="2400" dirty="0" err="1"/>
              <a:t>мегарегулятора</a:t>
            </a:r>
            <a:r>
              <a:rPr lang="ru-RU" sz="2400" dirty="0"/>
              <a:t> в ЕАЭС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0934" y="4662914"/>
            <a:ext cx="83621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1 - осуществление надзора за финансовыми конгломератами на консолидированной основе; 2 - мониторинг всей финансовой системы в целом и оперативное реагирование; 3 - унифицированный подход к различным типам финансовых институтов для снижения возможности регулятивного арбитража</a:t>
            </a:r>
            <a:r>
              <a:rPr lang="ru-RU" dirty="0" smtClean="0">
                <a:solidFill>
                  <a:srgbClr val="FFFF00"/>
                </a:solidFill>
              </a:rPr>
              <a:t>;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4 </a:t>
            </a:r>
            <a:r>
              <a:rPr lang="ru-RU" dirty="0">
                <a:solidFill>
                  <a:srgbClr val="FFFF00"/>
                </a:solidFill>
              </a:rPr>
              <a:t>- снижение издержек на содержание регулирующих органов за счет воздействия "эффекта масштаба"; 5 -возможность переноса лучших практик из одного сегмента в другой (например, из банковского в страховую)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484784"/>
            <a:ext cx="67818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784000" y="428"/>
            <a:ext cx="360000" cy="360000"/>
          </a:xfr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81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8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Рисунок 7 – Подходы к гармонизации банковского законодательства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9920" y="4725144"/>
            <a:ext cx="83621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1 - приведение в соответствие со стандартами </a:t>
            </a:r>
            <a:r>
              <a:rPr lang="ru-RU" dirty="0" err="1">
                <a:solidFill>
                  <a:srgbClr val="FFFF00"/>
                </a:solidFill>
              </a:rPr>
              <a:t>Базельского</a:t>
            </a:r>
            <a:r>
              <a:rPr lang="ru-RU" dirty="0">
                <a:solidFill>
                  <a:srgbClr val="FFFF00"/>
                </a:solidFill>
              </a:rPr>
              <a:t> комитета по банковскому надзору без полной унификации; 2 - унификация регулирования только по отдельным видам банковской деятельности; 3 - полная унификация лицензионных, </a:t>
            </a:r>
            <a:r>
              <a:rPr lang="ru-RU" dirty="0" err="1">
                <a:solidFill>
                  <a:srgbClr val="FFFF00"/>
                </a:solidFill>
              </a:rPr>
              <a:t>пруденциальных</a:t>
            </a:r>
            <a:r>
              <a:rPr lang="ru-RU" dirty="0">
                <a:solidFill>
                  <a:srgbClr val="FFFF00"/>
                </a:solidFill>
              </a:rPr>
              <a:t> требований, требований к страхованию вкладов и прочих требований к кредитным организациям; 4 - взаимное признание лицензий, решений, принятых национальными органами регулирования стран ЕАЭС; 5 - издание наднациональных единых правил; 6 - другое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72" y="1576620"/>
            <a:ext cx="69818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784000" y="428"/>
            <a:ext cx="360000" cy="360000"/>
          </a:xfr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82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44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Рисунок 8 – Приоритетные направления развития платежно-расчетных отношений во взаимных расчетах ЕАЭС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0933" y="4725144"/>
            <a:ext cx="83621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1 – разработка технических регламентов проведения безналичных расчетов с учетом ISO2022 и национальных стандартов ЕАЭС; 2 - создание межбанковской системы транспорта данных и обмена финансовыми сообщениями;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3 </a:t>
            </a:r>
            <a:r>
              <a:rPr lang="ru-RU" dirty="0">
                <a:solidFill>
                  <a:srgbClr val="FFFF00"/>
                </a:solidFill>
              </a:rPr>
              <a:t>- исключение из межгосударственного платежного оборота доллара США и Евро и одновременное признание национальных валют на территории любого государства ЕАЭС; 4 - создание клирингового механизма с использованием процедуры мультивалютной конверсии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541943"/>
            <a:ext cx="68484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784000" y="428"/>
            <a:ext cx="360000" cy="360000"/>
          </a:xfr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83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0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Рисунок 9 – Секторы страхования, требующие открытия рынка между странами ЕАЭС в первую очередь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0934" y="5013176"/>
            <a:ext cx="83621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1 - морское авиационное страхование; 2 – страхование грузов;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3 </a:t>
            </a:r>
            <a:r>
              <a:rPr lang="ru-RU" dirty="0">
                <a:solidFill>
                  <a:srgbClr val="FFFF00"/>
                </a:solidFill>
              </a:rPr>
              <a:t>- страхование имущества предприятий; 4 - страхование имущества граждан;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5 </a:t>
            </a:r>
            <a:r>
              <a:rPr lang="ru-RU" dirty="0">
                <a:solidFill>
                  <a:srgbClr val="FFFF00"/>
                </a:solidFill>
              </a:rPr>
              <a:t>- автотранспортное страхование; 6 - страхование жизни</a:t>
            </a:r>
            <a:r>
              <a:rPr lang="ru-RU" dirty="0" smtClean="0">
                <a:solidFill>
                  <a:srgbClr val="FFFF00"/>
                </a:solidFill>
              </a:rPr>
              <a:t>;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7 - медицинское страхование;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8 </a:t>
            </a:r>
            <a:r>
              <a:rPr lang="ru-RU" dirty="0">
                <a:solidFill>
                  <a:srgbClr val="FFFF00"/>
                </a:solidFill>
              </a:rPr>
              <a:t>– перестрахование</a:t>
            </a:r>
            <a:r>
              <a:rPr lang="ru-RU" dirty="0" smtClean="0">
                <a:solidFill>
                  <a:srgbClr val="FFFF00"/>
                </a:solidFill>
              </a:rPr>
              <a:t>;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9 - во всех секторах одновременно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133600"/>
            <a:ext cx="68103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784000" y="428"/>
            <a:ext cx="360000" cy="360000"/>
          </a:xfr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84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7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Рисунок 10 – Первоочередные шаги для создания единого страхового рынка стран ЕАЭС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0934" y="4826675"/>
            <a:ext cx="83621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1 - гармонизировать страховое законодательство; 2 - обеспечить свободный доступ инвесторов из других стран ЕАЭС на страховой рынок; 3 - решить проблему "единой лицензии" для всех стран-участников; 4 - открыть рынок перестрахования; 5 - сформировать собственную систему ОСАГО по примеру "Зеленой карты"; 6 - создать единую систему медицинского страхования для въезжающих граждан; 7 - обеспечить свободный доступ страховых посредников из сопредельных стран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1" y="1844824"/>
            <a:ext cx="69627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784000" y="428"/>
            <a:ext cx="360000" cy="360000"/>
          </a:xfr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85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20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Рисунок 11 – Первоочередные нормы страхового законодательства стран ЕАЭС нуждающиеся в гармонизации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49" y="1844824"/>
            <a:ext cx="68199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0934" y="4826675"/>
            <a:ext cx="83621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1 – связанные с определением страхования и страховой деятельности;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2 </a:t>
            </a:r>
            <a:r>
              <a:rPr lang="ru-RU" dirty="0">
                <a:solidFill>
                  <a:srgbClr val="FFFF00"/>
                </a:solidFill>
              </a:rPr>
              <a:t>– касающиеся требований к участникам рынка для получения лицензий;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3 </a:t>
            </a:r>
            <a:r>
              <a:rPr lang="ru-RU" dirty="0">
                <a:solidFill>
                  <a:srgbClr val="FFFF00"/>
                </a:solidFill>
              </a:rPr>
              <a:t>- регулирующие деятельность страховых посредников; 4 - касающиеся деятельности актуариев; 5 - регулирующие порядок проведения (условия) видов страхования; 6 - определяющие перечень видов обязательного страхования;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7 </a:t>
            </a:r>
            <a:r>
              <a:rPr lang="ru-RU" dirty="0">
                <a:solidFill>
                  <a:srgbClr val="FFFF00"/>
                </a:solidFill>
              </a:rPr>
              <a:t>- в области осуществления страхового надзора; 8 - регулирование финансовой устойчивости и платежеспособности страховщиков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784000" y="428"/>
            <a:ext cx="360000" cy="360000"/>
          </a:xfr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86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12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Рисунок 12 – Движение к полному устранению барьеров: есть ли необходимость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0934" y="4509120"/>
            <a:ext cx="83621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1 - нет, это противоречит национальным интересам всех стран;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2 </a:t>
            </a:r>
            <a:r>
              <a:rPr lang="ru-RU" dirty="0">
                <a:solidFill>
                  <a:srgbClr val="FFFF00"/>
                </a:solidFill>
              </a:rPr>
              <a:t>- да, это оказало бы положительное влияние на национальные рынки обязательного страхования, но это бесперспективно, так как более малые страны не рискнут отказаться от протекционизма;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3 </a:t>
            </a:r>
            <a:r>
              <a:rPr lang="ru-RU" dirty="0">
                <a:solidFill>
                  <a:srgbClr val="FFFF00"/>
                </a:solidFill>
              </a:rPr>
              <a:t>- да, это оказало бы положительное влияние на национальные рынки обязательного страхования и имеет все шансы быть осуществленным при грамотном и последовательном процессе;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4 </a:t>
            </a:r>
            <a:r>
              <a:rPr lang="ru-RU" dirty="0">
                <a:solidFill>
                  <a:srgbClr val="FFFF00"/>
                </a:solidFill>
              </a:rPr>
              <a:t>- другое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4" y="1916832"/>
            <a:ext cx="67246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784000" y="428"/>
            <a:ext cx="360000" cy="360000"/>
          </a:xfr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87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75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Рисунок 13 – Стоит ли в долгосрочной перспективе двигаться к отмене требований о нормах размещения рисков, передаваемых в перестрахование, на национальных перестраховочных рынках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0934" y="4826675"/>
            <a:ext cx="83621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1 - нет, это противоречит национальным интересам всех стран;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2 </a:t>
            </a:r>
            <a:r>
              <a:rPr lang="ru-RU" dirty="0">
                <a:solidFill>
                  <a:srgbClr val="FFFF00"/>
                </a:solidFill>
              </a:rPr>
              <a:t>- да, это оказало бы положительное влияние на национальные рынки обязательного страхования, но это бесперспективно, так как более малые страны не рискнут отказаться от протекционизма;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3 </a:t>
            </a:r>
            <a:r>
              <a:rPr lang="ru-RU" dirty="0">
                <a:solidFill>
                  <a:srgbClr val="FFFF00"/>
                </a:solidFill>
              </a:rPr>
              <a:t>- да, это оказало бы положительное влияние на национальные рынки обязательного страхования и имеет все шансы быть осуществленным при грамотном и последовательном процессе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484784"/>
            <a:ext cx="68008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784000" y="428"/>
            <a:ext cx="360000" cy="360000"/>
          </a:xfr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88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86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Рисунок 14 – Выгоды в среднесрочной (до 3-х лет) перспективе государств – участников ЕАЭС от гармонизации страхового законодательства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0934" y="4826675"/>
            <a:ext cx="83621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1 - развитие конкуренции в страховании интересов государственного сектора;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2 </a:t>
            </a:r>
            <a:r>
              <a:rPr lang="ru-RU" dirty="0">
                <a:solidFill>
                  <a:srgbClr val="FFFF00"/>
                </a:solidFill>
              </a:rPr>
              <a:t>- развитие конкуренции в обязательном страховании; 3 - развитие конкуренции в добровольном страховании; 4 - развитие трансграничной посреднической деятельности; 5 - создание и получение доступа к общей перестраховочной емкости; 6 - обеспечение свободы движения страховых капиталов; 7 - расширение перечня финансовых инструментов для размещения страховых резервов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556792"/>
            <a:ext cx="68484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784000" y="428"/>
            <a:ext cx="360000" cy="360000"/>
          </a:xfr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89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7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72804"/>
              </p:ext>
            </p:extLst>
          </p:nvPr>
        </p:nvGraphicFramePr>
        <p:xfrm>
          <a:off x="395536" y="1700808"/>
          <a:ext cx="8424936" cy="4875234"/>
        </p:xfrm>
        <a:graphic>
          <a:graphicData uri="http://schemas.openxmlformats.org/drawingml/2006/table">
            <a:tbl>
              <a:tblPr firstRow="1" firstCol="1" bandRow="1"/>
              <a:tblGrid>
                <a:gridCol w="1343271"/>
                <a:gridCol w="4272766"/>
                <a:gridCol w="2808899"/>
              </a:tblGrid>
              <a:tr h="1584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 в </a:t>
                      </a:r>
                      <a:r>
                        <a:rPr lang="ru-RU" sz="2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млн </a:t>
                      </a:r>
                      <a:r>
                        <a:rPr lang="en-US" sz="2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$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Процент к предыдущему году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marL="0" algn="ctr" eaLnBrk="1" hangingPunct="1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2009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eaLnBrk="1" hangingPunct="1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36 510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eaLnBrk="1" hangingPunct="1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2010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47 135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129,1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2011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63 101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133,9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68 582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108,7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64 520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95,1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57 448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89,0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7504" y="332656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Объем взаимной торговли </a:t>
            </a:r>
            <a:r>
              <a:rPr lang="ru-RU" sz="3200" b="1" dirty="0" smtClean="0"/>
              <a:t>ЕАЭС</a:t>
            </a:r>
            <a:endParaRPr lang="ru-RU" sz="3200" b="1" dirty="0" smtClean="0">
              <a:latin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D4C49B74-5DB2-4B03-B1D2-7F6A3C51C318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488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Рисунок 15 – Ключевые приоритеты гармонизации норм страхового законодательства ЕАЭС до 2025 года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0934" y="4826675"/>
            <a:ext cx="83621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FF00"/>
                </a:solidFill>
              </a:rPr>
              <a:t>1 - взаимное признание лицензий, создание матриц соответствия применяемых классификаций видов и отраслей страхования; 2 - унификация методик оценки платежеспособности и требований к финансовой устойчивости страховщиков; 3 - унификация требований к активам, принимаемым в покрытие страховых резервов; 4 - унификация организационно-правовых форм существования страховщиков и страховых посредников; 5 - снятие ограничений на осуществление перестрахования с привлечением перестраховщиков и перестраховочных брокеров из любой страны ЕАЭС; 6 - облегчение создания новых страховщиков с привлечением капитала из других стран ЕАЭС; 7 - обеспечение доступа на национальные страховые рынки филиалов страховых организаций, созданных в других странах ЕАЭС; 8 - унификация требований к руководству страховых организаций и страховых посредников; 9 - другое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6" y="1556792"/>
            <a:ext cx="69437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784000" y="428"/>
            <a:ext cx="360000" cy="360000"/>
          </a:xfr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90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9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Рисунок 16 – Оценка возможного экономического эффекта для совокупного объема страховых рынков ЕАЭС от гармонизации законодательства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0934" y="4826675"/>
            <a:ext cx="83621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1 - несущественный рост национальных страховых рынков (совокупный прирост собранной страховой премии во всех государствах за счет данного фактора не более 2% в год); 2 - умеренный рост национальных страховых рынков (совокупный прирост собранной страховой премии во всех государствах 2,01 - 5% в год); 3 - существенный рост национальных страховых рынков (совокупный прирост собранной страховой премии во всех государствах более 5% в год);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4 </a:t>
            </a:r>
            <a:r>
              <a:rPr lang="ru-RU" dirty="0">
                <a:solidFill>
                  <a:srgbClr val="FFFF00"/>
                </a:solidFill>
              </a:rPr>
              <a:t>- отсутствие прямого экономического эффекта; 5 – другое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556792"/>
            <a:ext cx="68484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784000" y="428"/>
            <a:ext cx="360000" cy="360000"/>
          </a:xfr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91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50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Рисунок 17 – Основные барьеры при формировании единого рынка пенсионных накоплений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0934" y="4826675"/>
            <a:ext cx="83621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1 - различие пенсионных систем стран-участниц на законодательном уровне (разный пенсионный возраст, системы отчислений); 2 - низкий уровень готовности пенсионных фондов к гармонизации и мобильности пенсионных накоплений (отсутствует прозрачность систем учета пенсионных отчислений, обмен информации между фондами); 3 - неоднородность источников доходов населения и пенсионных выплат (сложность механизма перерасчета пенсий с учетом различных коэффициентов для назначения справедливых выплат)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844824"/>
            <a:ext cx="68008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784000" y="428"/>
            <a:ext cx="360000" cy="360000"/>
          </a:xfr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92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1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Рисунок 18 – Принципы национальных схем пенсионного обеспечения Европейского союза, которые могут быть использованы в ЕАЭС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0934" y="4826675"/>
            <a:ext cx="83621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1 - уникальность - гражданин страны может подпадать под действие законодательства только одной страны и делать отчисления только в этой стране; 2 - отсутствие дискриминации между гражданами страны и иностранцами; 3 - агрегирование - учет занятости в других странах; 4 - отсутствие дублирования пособий - гражданин страны не может претендовать на получение нескольких пособий одновременно; 5 - экспорт пособий - гражданин страны может получать пособия, если проживает за пределами страны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628800"/>
            <a:ext cx="68675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784000" y="428"/>
            <a:ext cx="360000" cy="360000"/>
          </a:xfr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93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7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Рисунок 19 – Оценка первостепенности проблемы гармонизации законодательства по регулированию </a:t>
            </a:r>
            <a:r>
              <a:rPr lang="ru-RU" sz="2400" dirty="0" err="1"/>
              <a:t>микрофинансовой</a:t>
            </a:r>
            <a:r>
              <a:rPr lang="ru-RU" sz="2400" dirty="0"/>
              <a:t> деятельности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0934" y="4826675"/>
            <a:ext cx="83621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1 - не считаю, так как </a:t>
            </a:r>
            <a:r>
              <a:rPr lang="ru-RU" dirty="0" err="1">
                <a:solidFill>
                  <a:srgbClr val="FFFF00"/>
                </a:solidFill>
              </a:rPr>
              <a:t>микрофинансовая</a:t>
            </a:r>
            <a:r>
              <a:rPr lang="ru-RU" dirty="0">
                <a:solidFill>
                  <a:srgbClr val="FFFF00"/>
                </a:solidFill>
              </a:rPr>
              <a:t> деятельность создает риски, носящие локальный характер;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2 </a:t>
            </a:r>
            <a:r>
              <a:rPr lang="ru-RU" dirty="0">
                <a:solidFill>
                  <a:srgbClr val="FFFF00"/>
                </a:solidFill>
              </a:rPr>
              <a:t>- необходимо приступить к гармонизации законодательства в данной области после решения первостепенных задач в банковской системе</a:t>
            </a:r>
            <a:r>
              <a:rPr lang="ru-RU" dirty="0" smtClean="0">
                <a:solidFill>
                  <a:srgbClr val="FFFF00"/>
                </a:solidFill>
              </a:rPr>
              <a:t>;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3 - необходимо осуществлять гармонизацию законодательства в данной области одновременно с банковской системой ввиду наличия системных рисков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6" y="1772816"/>
            <a:ext cx="67913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784000" y="428"/>
            <a:ext cx="360000" cy="360000"/>
          </a:xfr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94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90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Рисунок 20 – Проблемы гармонизации законодательства ЕАЭС по регулированию </a:t>
            </a:r>
            <a:r>
              <a:rPr lang="ru-RU" sz="2400" dirty="0" err="1"/>
              <a:t>микрофинансовых</a:t>
            </a:r>
            <a:r>
              <a:rPr lang="ru-RU" sz="2400" dirty="0"/>
              <a:t> организаций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0933" y="5373216"/>
            <a:ext cx="83621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1 – различие подходов к пониманию сущности </a:t>
            </a:r>
            <a:r>
              <a:rPr lang="ru-RU" dirty="0" err="1">
                <a:solidFill>
                  <a:srgbClr val="FFFF00"/>
                </a:solidFill>
              </a:rPr>
              <a:t>микрофинансовой</a:t>
            </a:r>
            <a:r>
              <a:rPr lang="ru-RU" dirty="0">
                <a:solidFill>
                  <a:srgbClr val="FFFF00"/>
                </a:solidFill>
              </a:rPr>
              <a:t> деятельности;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2 </a:t>
            </a:r>
            <a:r>
              <a:rPr lang="ru-RU" dirty="0">
                <a:solidFill>
                  <a:srgbClr val="FFFF00"/>
                </a:solidFill>
              </a:rPr>
              <a:t>- различная структура и неоднородность </a:t>
            </a:r>
            <a:r>
              <a:rPr lang="ru-RU" dirty="0" err="1">
                <a:solidFill>
                  <a:srgbClr val="FFFF00"/>
                </a:solidFill>
              </a:rPr>
              <a:t>микрофинансовых</a:t>
            </a:r>
            <a:r>
              <a:rPr lang="ru-RU" dirty="0">
                <a:solidFill>
                  <a:srgbClr val="FFFF00"/>
                </a:solidFill>
              </a:rPr>
              <a:t> организаций;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3 </a:t>
            </a:r>
            <a:r>
              <a:rPr lang="ru-RU" dirty="0">
                <a:solidFill>
                  <a:srgbClr val="FFFF00"/>
                </a:solidFill>
              </a:rPr>
              <a:t>- различный спектр допустимых операций;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4 </a:t>
            </a:r>
            <a:r>
              <a:rPr lang="ru-RU" dirty="0">
                <a:solidFill>
                  <a:srgbClr val="FFFF00"/>
                </a:solidFill>
              </a:rPr>
              <a:t>- отсутствие единого понимания рисков </a:t>
            </a:r>
            <a:r>
              <a:rPr lang="ru-RU" dirty="0" err="1">
                <a:solidFill>
                  <a:srgbClr val="FFFF00"/>
                </a:solidFill>
              </a:rPr>
              <a:t>микрофинансовой</a:t>
            </a:r>
            <a:r>
              <a:rPr lang="ru-RU" dirty="0">
                <a:solidFill>
                  <a:srgbClr val="FFFF00"/>
                </a:solidFill>
              </a:rPr>
              <a:t> деятельности и способов их ограничения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852613"/>
            <a:ext cx="68961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784000" y="428"/>
            <a:ext cx="360000" cy="360000"/>
          </a:xfr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95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50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Рисунок 21 – Приоритеты гармонизации законодательства ЕАЭС по регулированию </a:t>
            </a:r>
            <a:r>
              <a:rPr lang="ru-RU" sz="2400" dirty="0" err="1"/>
              <a:t>микрофинансовых</a:t>
            </a:r>
            <a:r>
              <a:rPr lang="ru-RU" sz="2400" dirty="0"/>
              <a:t> организаций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0934" y="4571086"/>
            <a:ext cx="83621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1 – единые требования к руководству </a:t>
            </a:r>
            <a:r>
              <a:rPr lang="ru-RU" dirty="0" err="1">
                <a:solidFill>
                  <a:srgbClr val="FFFF00"/>
                </a:solidFill>
              </a:rPr>
              <a:t>микрофинансовых</a:t>
            </a:r>
            <a:r>
              <a:rPr lang="ru-RU" dirty="0">
                <a:solidFill>
                  <a:srgbClr val="FFFF00"/>
                </a:solidFill>
              </a:rPr>
              <a:t> организаций;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2 </a:t>
            </a:r>
            <a:r>
              <a:rPr lang="ru-RU" dirty="0">
                <a:solidFill>
                  <a:srgbClr val="FFFF00"/>
                </a:solidFill>
              </a:rPr>
              <a:t>- ограничение на прием займов и депозитов юридических и физических лиц, не являющихся учредителями </a:t>
            </a:r>
            <a:r>
              <a:rPr lang="ru-RU" dirty="0" err="1">
                <a:solidFill>
                  <a:srgbClr val="FFFF00"/>
                </a:solidFill>
              </a:rPr>
              <a:t>микрофинансовых</a:t>
            </a:r>
            <a:r>
              <a:rPr lang="ru-RU" dirty="0">
                <a:solidFill>
                  <a:srgbClr val="FFFF00"/>
                </a:solidFill>
              </a:rPr>
              <a:t> организаций;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3 </a:t>
            </a:r>
            <a:r>
              <a:rPr lang="ru-RU" dirty="0">
                <a:solidFill>
                  <a:srgbClr val="FFFF00"/>
                </a:solidFill>
              </a:rPr>
              <a:t>- ограничение максимального размера процента по </a:t>
            </a:r>
            <a:r>
              <a:rPr lang="ru-RU" dirty="0" err="1">
                <a:solidFill>
                  <a:srgbClr val="FFFF00"/>
                </a:solidFill>
              </a:rPr>
              <a:t>микрокредиту</a:t>
            </a:r>
            <a:r>
              <a:rPr lang="ru-RU" dirty="0">
                <a:solidFill>
                  <a:srgbClr val="FFFF00"/>
                </a:solidFill>
              </a:rPr>
              <a:t>;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4 </a:t>
            </a:r>
            <a:r>
              <a:rPr lang="ru-RU" dirty="0">
                <a:solidFill>
                  <a:srgbClr val="FFFF00"/>
                </a:solidFill>
              </a:rPr>
              <a:t>- обязательность предоставления информации о заемщиках в бюро кредитных историй;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5 </a:t>
            </a:r>
            <a:r>
              <a:rPr lang="ru-RU" dirty="0">
                <a:solidFill>
                  <a:srgbClr val="FFFF00"/>
                </a:solidFill>
              </a:rPr>
              <a:t>- обязательность внедрения принципов ответственного кредитования в деятельность </a:t>
            </a:r>
            <a:r>
              <a:rPr lang="ru-RU" dirty="0" err="1">
                <a:solidFill>
                  <a:srgbClr val="FFFF00"/>
                </a:solidFill>
              </a:rPr>
              <a:t>микрофинансовых</a:t>
            </a:r>
            <a:r>
              <a:rPr lang="ru-RU" dirty="0">
                <a:solidFill>
                  <a:srgbClr val="FFFF00"/>
                </a:solidFill>
              </a:rPr>
              <a:t> организаций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484784"/>
            <a:ext cx="64389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784000" y="428"/>
            <a:ext cx="360000" cy="360000"/>
          </a:xfr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96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4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784000" y="428"/>
            <a:ext cx="360000" cy="360000"/>
          </a:xfr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97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81" y="1556791"/>
            <a:ext cx="7471438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9512" y="18864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Комплексная оценка системы экономической безопасности в разрезе</a:t>
            </a:r>
            <a:r>
              <a:rPr lang="en-US" sz="2400" b="1" dirty="0"/>
              <a:t> </a:t>
            </a:r>
            <a:r>
              <a:rPr lang="ru-RU" sz="2400" b="1" dirty="0"/>
              <a:t>ее основных подсистем за 2013 год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838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784000" y="428"/>
            <a:ext cx="360000" cy="360000"/>
          </a:xfr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98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Комплексная оценка системы экономической безопасности в </a:t>
            </a:r>
            <a:r>
              <a:rPr lang="ru-RU" sz="2400" b="1" dirty="0" smtClean="0"/>
              <a:t>разрезе</a:t>
            </a:r>
            <a:r>
              <a:rPr lang="en-US" sz="2400" b="1" dirty="0" smtClean="0"/>
              <a:t> </a:t>
            </a:r>
            <a:r>
              <a:rPr lang="ru-RU" sz="2400" b="1" dirty="0" smtClean="0"/>
              <a:t>ее </a:t>
            </a:r>
            <a:r>
              <a:rPr lang="ru-RU" sz="2400" b="1" dirty="0"/>
              <a:t>основных подсистем за 2014 год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31" y="1557352"/>
            <a:ext cx="7421539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82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784000" y="428"/>
            <a:ext cx="360000" cy="360000"/>
          </a:xfrm>
        </p:spPr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99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Комплексная оценка системы экономической безопасности в </a:t>
            </a:r>
            <a:r>
              <a:rPr lang="ru-RU" sz="2400" b="1" dirty="0" smtClean="0"/>
              <a:t>разрезе</a:t>
            </a:r>
            <a:r>
              <a:rPr lang="en-US" sz="2400" b="1" dirty="0" smtClean="0"/>
              <a:t> </a:t>
            </a:r>
            <a:r>
              <a:rPr lang="ru-RU" sz="2400" b="1" dirty="0" smtClean="0"/>
              <a:t>ее </a:t>
            </a:r>
            <a:r>
              <a:rPr lang="ru-RU" sz="2400" b="1" dirty="0"/>
              <a:t>основных подсистем за 2015 год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5" y="1556792"/>
            <a:ext cx="7709211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heme/theme1.xml><?xml version="1.0" encoding="utf-8"?>
<a:theme xmlns:a="http://schemas.openxmlformats.org/drawingml/2006/main" name="TP102030063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TP102030063_template</Template>
  <TotalTime>0</TotalTime>
  <Words>5127</Words>
  <Application>Microsoft Office PowerPoint</Application>
  <PresentationFormat>Экран (4:3)</PresentationFormat>
  <Paragraphs>824</Paragraphs>
  <Slides>103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103</vt:i4>
      </vt:variant>
    </vt:vector>
  </HeadingPairs>
  <TitlesOfParts>
    <vt:vector size="104" baseType="lpstr">
      <vt:lpstr>TP102030063_template</vt:lpstr>
      <vt:lpstr>Презентация PowerPoint</vt:lpstr>
      <vt:lpstr>Презентация PowerPoint</vt:lpstr>
      <vt:lpstr>Презентация PowerPoint</vt:lpstr>
      <vt:lpstr>Этапы развития СНГ</vt:lpstr>
      <vt:lpstr>Презентация PowerPoint</vt:lpstr>
      <vt:lpstr>Этапы развития СНГ</vt:lpstr>
      <vt:lpstr>ЭТАПЫ ЕВРАЗИЙСКОЙ ЭКОНОМИЧЕСКОЙ  ИНТЕГРАЦИИ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Органы ЕАЭС</vt:lpstr>
      <vt:lpstr>Презентация PowerPoint</vt:lpstr>
      <vt:lpstr>Презентация PowerPoint</vt:lpstr>
      <vt:lpstr>Презентация PowerPoint</vt:lpstr>
      <vt:lpstr>Основной принцип и конечная цель ЕАЭС</vt:lpstr>
      <vt:lpstr>Основной принцип и конечная цель ассоциации стран СНГ с ЕС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Нормативы таможенных пошлин в ЕАЭС</vt:lpstr>
      <vt:lpstr>Презентация PowerPoint</vt:lpstr>
      <vt:lpstr>Презентация PowerPoint</vt:lpstr>
      <vt:lpstr>Потенциал сопряжения ЕАЭС и ЭПШП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Российско-Кыргызское сотрудничество в условиях ЕАЭС</vt:lpstr>
      <vt:lpstr>Преимущества участия в ЕАЭС для Киргизской республики</vt:lpstr>
      <vt:lpstr>Преимущества участия в ЕАЭС для Киргизской республики (продолжение)</vt:lpstr>
      <vt:lpstr>Преимущества участия в ЕАЭС для Киргизской республики (продолжение)</vt:lpstr>
      <vt:lpstr>Преимущества участия Кыргызстана  для ЕАЭС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Рисунок 1 – Какие барьеры препятствуют гармонизации законодательства финансовых рынков стран – участников Евразийского экономического союза? </vt:lpstr>
      <vt:lpstr>Рисунок 2 – Стратегические приоритеты гармонизации законодательства в области финансовых рынков ЕАЭС до 2025 года </vt:lpstr>
      <vt:lpstr>Рисунок 3 – Основа Концепции наднациональной системы консолидированного финансового надзора </vt:lpstr>
      <vt:lpstr>Рисунок 4 – Функции и полномочия, которые требуют закрепления в нормативных актах, регулирующих деятельность органанаднационального финансового микропруденциального надзора</vt:lpstr>
      <vt:lpstr>Рисунок 5 – Наиболее значимые компетенции наднационального органа по регулированию финансовых рынков ЕАЭС </vt:lpstr>
      <vt:lpstr>Рисунок 6 –Преимущества создания мегарегулятора в ЕАЭС</vt:lpstr>
      <vt:lpstr>Рисунок 7 – Подходы к гармонизации банковского законодательства </vt:lpstr>
      <vt:lpstr>Рисунок 8 – Приоритетные направления развития платежно-расчетных отношений во взаимных расчетах ЕАЭС </vt:lpstr>
      <vt:lpstr>Рисунок 9 – Секторы страхования, требующие открытия рынка между странами ЕАЭС в первую очередь </vt:lpstr>
      <vt:lpstr>Рисунок 10 – Первоочередные шаги для создания единого страхового рынка стран ЕАЭС </vt:lpstr>
      <vt:lpstr>Рисунок 11 – Первоочередные нормы страхового законодательства стран ЕАЭС нуждающиеся в гармонизации</vt:lpstr>
      <vt:lpstr>Рисунок 12 – Движение к полному устранению барьеров: есть ли необходимость </vt:lpstr>
      <vt:lpstr>Рисунок 13 – Стоит ли в долгосрочной перспективе двигаться к отмене требований о нормах размещения рисков, передаваемых в перестрахование, на национальных перестраховочных рынках </vt:lpstr>
      <vt:lpstr>Рисунок 14 – Выгоды в среднесрочной (до 3-х лет) перспективе государств – участников ЕАЭС от гармонизации страхового законодательства </vt:lpstr>
      <vt:lpstr>Рисунок 15 – Ключевые приоритеты гармонизации норм страхового законодательства ЕАЭС до 2025 года </vt:lpstr>
      <vt:lpstr>Рисунок 16 – Оценка возможного экономического эффекта для совокупного объема страховых рынков ЕАЭС от гармонизации законодательства </vt:lpstr>
      <vt:lpstr>Рисунок 17 – Основные барьеры при формировании единого рынка пенсионных накоплений </vt:lpstr>
      <vt:lpstr>Рисунок 18 – Принципы национальных схем пенсионного обеспечения Европейского союза, которые могут быть использованы в ЕАЭС </vt:lpstr>
      <vt:lpstr>Рисунок 19 – Оценка первостепенности проблемы гармонизации законодательства по регулированию микрофинансовой деятельности </vt:lpstr>
      <vt:lpstr>Рисунок 20 – Проблемы гармонизации законодательства ЕАЭС по регулированию микрофинансовых организаций </vt:lpstr>
      <vt:lpstr>Рисунок 21 – Приоритеты гармонизации законодательства ЕАЭС по регулированию микрофинансовых организаций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2015-05-25T08:34:05Z</dcterms:created>
  <dcterms:modified xsi:type="dcterms:W3CDTF">2017-04-07T14:23:55Z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TC020300649991</vt:lpwstr>
  </property>
</Properties>
</file>